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7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74" r:id="rId14"/>
    <p:sldId id="266" r:id="rId15"/>
    <p:sldId id="267" r:id="rId16"/>
    <p:sldId id="268" r:id="rId17"/>
    <p:sldId id="308" r:id="rId18"/>
    <p:sldId id="270" r:id="rId19"/>
    <p:sldId id="271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a Lauren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140" d="100"/>
          <a:sy n="140" d="100"/>
        </p:scale>
        <p:origin x="8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b319b407d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b319b407d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b319b407d_0_10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5b319b407d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1bed777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11bed777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e57f9f97f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e57f9f97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b319b407d_0_1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5b319b407d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57f9f97f9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e57f9f97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57f9f97f9_0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e57f9f97f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57f9f97f9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e57f9f97f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e57f9f97f9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e57f9f97f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b319b407d_0_15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5b319b407d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b319b407d_0_5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5b319b407d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b319b407d_0_6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5b319b407d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57f9f97f9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e57f9f97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57f9f97f9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1e57f9f97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57f9f97f9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e57f9f97f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57f9f97f9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e57f9f97f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1bed777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11bed777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57f9f97f9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e57f9f97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1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 MUSTE">
  <p:cSld name="Aloitus MUSTE">
    <p:bg>
      <p:bgPr>
        <a:solidFill>
          <a:srgbClr val="1E0F4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1189432"/>
            <a:ext cx="78867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1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2565713" y="2389523"/>
            <a:ext cx="402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 NAKU">
  <p:cSld name="Aloitus NAKU">
    <p:bg>
      <p:bgPr>
        <a:solidFill>
          <a:srgbClr val="FCE0D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628650" y="1189432"/>
            <a:ext cx="78867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  <a:defRPr sz="3800" b="1">
                <a:solidFill>
                  <a:srgbClr val="1E0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2565713" y="2389523"/>
            <a:ext cx="402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55" y="3267984"/>
            <a:ext cx="1064680" cy="1351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usi osa / Väliotsikko NAKU" type="titleOnly">
  <p:cSld name="TITLE_ONLY">
    <p:bg>
      <p:bgPr>
        <a:solidFill>
          <a:srgbClr val="FCE0DA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  <a:defRPr sz="3800" b="1">
                <a:solidFill>
                  <a:srgbClr val="1E0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ksti">
  <p:cSld name="2_Tekst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7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513115" y="1484714"/>
            <a:ext cx="6114300" cy="3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  <a:defRPr>
                <a:solidFill>
                  <a:srgbClr val="2B0A0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76" name="Google Shape;76;p17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 b="0" i="0" u="none" strike="noStrike" cap="none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2 palstaa">
  <p:cSld name="Teksti 2 palsta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668870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531650" y="1479480"/>
            <a:ext cx="60954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Font typeface="Arial"/>
              <a:buNone/>
              <a:defRPr sz="1500" b="0" i="0">
                <a:solidFill>
                  <a:srgbClr val="2B0A0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8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85" name="Google Shape;85;p18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3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usi osa / Väliotsikko MUSTE">
  <p:cSld name="Uusi osa / Väliotsikko MUSTE">
    <p:bg>
      <p:bgPr>
        <a:solidFill>
          <a:srgbClr val="1E0F4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1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ja kuva">
  <p:cSld name="Teksti ja kuv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1531651" y="1477103"/>
            <a:ext cx="30405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  <a:defRPr>
                <a:solidFill>
                  <a:srgbClr val="2B0A0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ctrTitle"/>
          </p:nvPr>
        </p:nvSpPr>
        <p:spPr>
          <a:xfrm>
            <a:off x="668870" y="642990"/>
            <a:ext cx="3909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>
            <a:spLocks noGrp="1"/>
          </p:cNvSpPr>
          <p:nvPr>
            <p:ph type="pic" idx="2"/>
          </p:nvPr>
        </p:nvSpPr>
        <p:spPr>
          <a:xfrm>
            <a:off x="4833938" y="650558"/>
            <a:ext cx="3888600" cy="3888600"/>
          </a:xfrm>
          <a:prstGeom prst="rect">
            <a:avLst/>
          </a:prstGeom>
          <a:noFill/>
          <a:ln>
            <a:noFill/>
          </a:ln>
        </p:spPr>
      </p:sp>
      <p:pic>
        <p:nvPicPr>
          <p:cNvPr id="98" name="Google Shape;98;p2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100" name="Google Shape;100;p2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3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 ja kuva">
  <p:cSld name="1_Otsikko ja kuv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21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108" name="Google Shape;108;p21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sp>
        <p:nvSpPr>
          <p:cNvPr id="110" name="Google Shape;110;p21"/>
          <p:cNvSpPr>
            <a:spLocks noGrp="1"/>
          </p:cNvSpPr>
          <p:nvPr>
            <p:ph type="pic" idx="2"/>
          </p:nvPr>
        </p:nvSpPr>
        <p:spPr>
          <a:xfrm>
            <a:off x="757051" y="1380506"/>
            <a:ext cx="7976400" cy="315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924">
          <p15:clr>
            <a:srgbClr val="FBAE40"/>
          </p15:clr>
        </p15:guide>
        <p15:guide id="3" pos="43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kuvaa">
  <p:cSld name="2 kuva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417910" y="642938"/>
            <a:ext cx="4050600" cy="38886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2"/>
          <p:cNvSpPr>
            <a:spLocks noGrp="1"/>
          </p:cNvSpPr>
          <p:nvPr>
            <p:ph type="pic" idx="3"/>
          </p:nvPr>
        </p:nvSpPr>
        <p:spPr>
          <a:xfrm>
            <a:off x="4674944" y="642938"/>
            <a:ext cx="4050600" cy="388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uvaa">
  <p:cSld name="3 kuva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>
            <a:spLocks noGrp="1"/>
          </p:cNvSpPr>
          <p:nvPr>
            <p:ph type="pic" idx="2"/>
          </p:nvPr>
        </p:nvSpPr>
        <p:spPr>
          <a:xfrm>
            <a:off x="3266901" y="642938"/>
            <a:ext cx="2616000" cy="38886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3"/>
          <p:cNvSpPr>
            <a:spLocks noGrp="1"/>
          </p:cNvSpPr>
          <p:nvPr>
            <p:ph type="pic" idx="3"/>
          </p:nvPr>
        </p:nvSpPr>
        <p:spPr>
          <a:xfrm>
            <a:off x="425730" y="642938"/>
            <a:ext cx="2616000" cy="38886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3"/>
          <p:cNvSpPr>
            <a:spLocks noGrp="1"/>
          </p:cNvSpPr>
          <p:nvPr>
            <p:ph type="pic" idx="4"/>
          </p:nvPr>
        </p:nvSpPr>
        <p:spPr>
          <a:xfrm>
            <a:off x="6110677" y="642938"/>
            <a:ext cx="2616000" cy="388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ysymys / Vastaus MUSTE">
  <p:cSld name="Kysymys / Vastaus MUSTE">
    <p:bg>
      <p:bgPr>
        <a:solidFill>
          <a:srgbClr val="1E0F4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0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ysymys / Vastaus NAKU">
  <p:cSld name="Kysymys / Vastaus NAKU">
    <p:bg>
      <p:bgPr>
        <a:solidFill>
          <a:srgbClr val="FCE0DA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  <a:defRPr sz="3800" b="0">
                <a:solidFill>
                  <a:srgbClr val="1E0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taatti / Nosto NAKU 80 pt">
  <p:cSld name="2_Sitaatti / Nosto NAKU 80 pt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mbria"/>
              <a:buNone/>
              <a:defRPr sz="6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taatti / Nosto MUSTE 80 pt">
  <p:cSld name="1_Sitaatti / Nosto MUSTE 80 pt">
    <p:bg>
      <p:bgPr>
        <a:solidFill>
          <a:srgbClr val="1E0F49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mbria"/>
              <a:buNone/>
              <a:defRPr sz="6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atti / Nosto MUSTE 50 pt">
  <p:cSld name="Sitaatti / Nosto MUSTE 50 pt">
    <p:bg>
      <p:bgPr>
        <a:solidFill>
          <a:srgbClr val="1E0F49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  <a:defRPr sz="3800" b="0" i="0">
                <a:solidFill>
                  <a:srgbClr val="FCE0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CE0D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atti / Nosto NAKU 50 pt">
  <p:cSld name="Sitaatti / Nosto NAKU 50 pt">
    <p:bg>
      <p:bgPr>
        <a:solidFill>
          <a:srgbClr val="FCE0DA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mbria"/>
              <a:buNone/>
              <a:defRPr sz="3800" b="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graafi">
  <p:cSld name="Otsikko ja graafi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  <a:defRPr sz="2400" b="1">
                <a:solidFill>
                  <a:srgbClr val="2B0A0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3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pic>
        <p:nvPicPr>
          <p:cNvPr id="156" name="Google Shape;156;p30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5186" y="378271"/>
            <a:ext cx="1205703" cy="2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5363323" y="3498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" sz="1100">
                <a:solidFill>
                  <a:srgbClr val="1E0F49"/>
                </a:solidFill>
                <a:latin typeface="Cambria"/>
                <a:ea typeface="Cambria"/>
                <a:cs typeface="Cambria"/>
                <a:sym typeface="Cambria"/>
              </a:rPr>
              <a:t>  |</a:t>
            </a:r>
            <a:endParaRPr sz="1100"/>
          </a:p>
        </p:txBody>
      </p:sp>
      <p:sp>
        <p:nvSpPr>
          <p:cNvPr id="158" name="Google Shape;158;p30"/>
          <p:cNvSpPr>
            <a:spLocks noGrp="1"/>
          </p:cNvSpPr>
          <p:nvPr>
            <p:ph type="pic" idx="2"/>
          </p:nvPr>
        </p:nvSpPr>
        <p:spPr>
          <a:xfrm>
            <a:off x="757051" y="1380506"/>
            <a:ext cx="7976400" cy="315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924">
          <p15:clr>
            <a:srgbClr val="FBAE40"/>
          </p15:clr>
        </p15:guide>
        <p15:guide id="3" pos="432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kosivun kuva">
  <p:cSld name="Kokosivun kuva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>
            <a:spLocks noGrp="1"/>
          </p:cNvSpPr>
          <p:nvPr>
            <p:ph type="pic" idx="2"/>
          </p:nvPr>
        </p:nvSpPr>
        <p:spPr>
          <a:xfrm>
            <a:off x="417910" y="642938"/>
            <a:ext cx="8315400" cy="388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uvaa">
  <p:cSld name="4 kuvaa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dt" idx="10"/>
          </p:nvPr>
        </p:nvSpPr>
        <p:spPr>
          <a:xfrm>
            <a:off x="471316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ftr" idx="11"/>
          </p:nvPr>
        </p:nvSpPr>
        <p:spPr>
          <a:xfrm>
            <a:off x="1748265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E0F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>
            <a:spLocks noGrp="1"/>
          </p:cNvSpPr>
          <p:nvPr>
            <p:ph type="pic" idx="2"/>
          </p:nvPr>
        </p:nvSpPr>
        <p:spPr>
          <a:xfrm>
            <a:off x="417910" y="642938"/>
            <a:ext cx="4050600" cy="18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2"/>
          <p:cNvSpPr>
            <a:spLocks noGrp="1"/>
          </p:cNvSpPr>
          <p:nvPr>
            <p:ph type="pic" idx="3"/>
          </p:nvPr>
        </p:nvSpPr>
        <p:spPr>
          <a:xfrm>
            <a:off x="4674944" y="646235"/>
            <a:ext cx="4050600" cy="18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2"/>
          <p:cNvSpPr>
            <a:spLocks noGrp="1"/>
          </p:cNvSpPr>
          <p:nvPr>
            <p:ph type="pic" idx="4"/>
          </p:nvPr>
        </p:nvSpPr>
        <p:spPr>
          <a:xfrm>
            <a:off x="4674944" y="2711998"/>
            <a:ext cx="4050600" cy="18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2"/>
          <p:cNvSpPr>
            <a:spLocks noGrp="1"/>
          </p:cNvSpPr>
          <p:nvPr>
            <p:ph type="pic" idx="5"/>
          </p:nvPr>
        </p:nvSpPr>
        <p:spPr>
          <a:xfrm>
            <a:off x="417910" y="2713918"/>
            <a:ext cx="4050600" cy="185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4A64-0D72-5E4B-B239-1C6DF1A968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8869" y="642991"/>
            <a:ext cx="6198656" cy="440375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leipistä</a:t>
            </a:r>
            <a:endParaRPr lang="en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324850-2213-CE4F-83A3-6C1E4F62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164" y="4767263"/>
            <a:ext cx="2057400" cy="273844"/>
          </a:xfrm>
        </p:spPr>
        <p:txBody>
          <a:bodyPr/>
          <a:lstStyle>
            <a:lvl1pPr>
              <a:defRPr>
                <a:solidFill>
                  <a:srgbClr val="1E0F49"/>
                </a:solidFill>
              </a:defRPr>
            </a:lvl1pPr>
          </a:lstStyle>
          <a:p>
            <a:fld id="{87201012-3328-E848-90CE-7A219DF940CC}" type="datetime1">
              <a:rPr lang="fi-FI" smtClean="0"/>
              <a:t>5.11.2024</a:t>
            </a:fld>
            <a:endParaRPr lang="en-FI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7F2E760-C999-7F44-822E-CBC3BF24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8265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0F49"/>
                </a:solidFill>
              </a:defRPr>
            </a:lvl1pPr>
          </a:lstStyle>
          <a:p>
            <a:r>
              <a:rPr lang="en-GB"/>
              <a:t>Etunimi Sukunimi</a:t>
            </a:r>
            <a:endParaRPr lang="en-FI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50C4692-C3C9-2D4F-9C79-FB4E8B57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186" y="378271"/>
            <a:ext cx="1205699" cy="21851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3927EA-BF56-7E4F-A317-02B04EB93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3115" y="1484715"/>
            <a:ext cx="6114094" cy="3215878"/>
          </a:xfrm>
        </p:spPr>
        <p:txBody>
          <a:bodyPr/>
          <a:lstStyle>
            <a:lvl1pPr marL="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indent="0"/>
            <a:r>
              <a:rPr lang="en-GB" dirty="0" err="1"/>
              <a:t>Leipäteksti</a:t>
            </a:r>
            <a:r>
              <a:rPr lang="en-GB" dirty="0"/>
              <a:t> </a:t>
            </a:r>
            <a:r>
              <a:rPr lang="en-GB" dirty="0" err="1"/>
              <a:t>archilit</a:t>
            </a:r>
            <a:r>
              <a:rPr lang="en-GB" dirty="0"/>
              <a:t> </a:t>
            </a:r>
            <a:r>
              <a:rPr lang="en-GB" dirty="0" err="1"/>
              <a:t>hiciand</a:t>
            </a:r>
            <a:r>
              <a:rPr lang="en-GB" dirty="0"/>
              <a:t> </a:t>
            </a:r>
            <a:r>
              <a:rPr lang="en-GB" dirty="0" err="1"/>
              <a:t>andam</a:t>
            </a:r>
            <a:r>
              <a:rPr lang="en-GB" dirty="0"/>
              <a:t>, </a:t>
            </a:r>
            <a:r>
              <a:rPr lang="en-GB" dirty="0" err="1"/>
              <a:t>odi</a:t>
            </a:r>
            <a:r>
              <a:rPr lang="en-GB" dirty="0"/>
              <a:t> in re </a:t>
            </a:r>
            <a:r>
              <a:rPr lang="en-GB" dirty="0" err="1"/>
              <a:t>atem</a:t>
            </a:r>
            <a:r>
              <a:rPr lang="en-GB" dirty="0"/>
              <a:t>. </a:t>
            </a:r>
            <a:r>
              <a:rPr lang="en-GB" dirty="0" err="1"/>
              <a:t>Vidus</a:t>
            </a:r>
            <a:r>
              <a:rPr lang="en-GB" dirty="0"/>
              <a:t>, </a:t>
            </a:r>
            <a:r>
              <a:rPr lang="en-GB" dirty="0" err="1"/>
              <a:t>ipiet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dicate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dellignis</a:t>
            </a:r>
            <a:r>
              <a:rPr lang="en-GB" dirty="0"/>
              <a:t> min </a:t>
            </a:r>
            <a:r>
              <a:rPr lang="en-GB" dirty="0" err="1"/>
              <a:t>estis</a:t>
            </a:r>
            <a:r>
              <a:rPr lang="en-GB" dirty="0"/>
              <a:t> es a </a:t>
            </a:r>
            <a:r>
              <a:rPr lang="en-GB" dirty="0" err="1"/>
              <a:t>dolor</a:t>
            </a:r>
            <a:r>
              <a:rPr lang="en-GB" dirty="0"/>
              <a:t> ad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spidust</a:t>
            </a:r>
            <a:r>
              <a:rPr lang="en-GB" dirty="0"/>
              <a:t> </a:t>
            </a:r>
            <a:r>
              <a:rPr lang="en-GB" dirty="0" err="1"/>
              <a:t>otatium</a:t>
            </a:r>
            <a:r>
              <a:rPr lang="en-GB" dirty="0"/>
              <a:t> </a:t>
            </a:r>
            <a:r>
              <a:rPr lang="en-GB" dirty="0" err="1"/>
              <a:t>quate</a:t>
            </a:r>
            <a:r>
              <a:rPr lang="en-GB" dirty="0"/>
              <a:t> </a:t>
            </a:r>
            <a:r>
              <a:rPr lang="en-GB" dirty="0" err="1"/>
              <a:t>volorer</a:t>
            </a:r>
            <a:r>
              <a:rPr lang="en-GB" dirty="0"/>
              <a:t> </a:t>
            </a:r>
            <a:r>
              <a:rPr lang="en-GB" dirty="0" err="1"/>
              <a:t>ioraererum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lang="en-GB" dirty="0"/>
              <a:t> </a:t>
            </a:r>
            <a:r>
              <a:rPr lang="en-GB" dirty="0" err="1"/>
              <a:t>consequi</a:t>
            </a:r>
            <a:r>
              <a:rPr lang="en-GB" dirty="0"/>
              <a:t> </a:t>
            </a:r>
            <a:r>
              <a:rPr lang="en-GB" dirty="0" err="1"/>
              <a:t>cus</a:t>
            </a:r>
            <a:r>
              <a:rPr lang="en-GB" dirty="0"/>
              <a:t>, sit </a:t>
            </a:r>
            <a:r>
              <a:rPr lang="en-GB" dirty="0" err="1"/>
              <a:t>eossit</a:t>
            </a:r>
            <a:r>
              <a:rPr lang="en-GB" dirty="0"/>
              <a:t>, od ex </a:t>
            </a:r>
            <a:r>
              <a:rPr lang="en-GB" dirty="0" err="1"/>
              <a:t>eaque</a:t>
            </a:r>
            <a:r>
              <a:rPr lang="en-GB" dirty="0"/>
              <a:t> </a:t>
            </a:r>
            <a:r>
              <a:rPr lang="en-GB" dirty="0" err="1"/>
              <a:t>samet</a:t>
            </a:r>
            <a:r>
              <a:rPr lang="en-GB" dirty="0"/>
              <a:t>, sae </a:t>
            </a:r>
            <a:r>
              <a:rPr lang="en-GB" dirty="0" err="1"/>
              <a:t>niae</a:t>
            </a:r>
            <a:r>
              <a:rPr lang="en-GB" dirty="0"/>
              <a:t>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imos</a:t>
            </a:r>
            <a:r>
              <a:rPr lang="en-GB" dirty="0"/>
              <a:t> </a:t>
            </a:r>
            <a:r>
              <a:rPr lang="en-GB" dirty="0" err="1"/>
              <a:t>accaboria</a:t>
            </a:r>
            <a:r>
              <a:rPr lang="en-GB" dirty="0"/>
              <a:t>.</a:t>
            </a:r>
          </a:p>
          <a:p>
            <a:pPr marL="0" indent="0"/>
            <a:br>
              <a:rPr lang="en-GB" dirty="0"/>
            </a:br>
            <a:r>
              <a:rPr lang="en-GB" dirty="0" err="1"/>
              <a:t>Väliotsikko</a:t>
            </a:r>
            <a:br>
              <a:rPr lang="en-GB" dirty="0"/>
            </a:br>
            <a:r>
              <a:rPr lang="en-GB" dirty="0" err="1"/>
              <a:t>Archilit</a:t>
            </a:r>
            <a:r>
              <a:rPr lang="en-GB" dirty="0"/>
              <a:t> </a:t>
            </a:r>
            <a:r>
              <a:rPr lang="en-GB" dirty="0" err="1"/>
              <a:t>hiciand</a:t>
            </a:r>
            <a:r>
              <a:rPr lang="en-GB" dirty="0"/>
              <a:t> </a:t>
            </a:r>
            <a:r>
              <a:rPr lang="en-GB" dirty="0" err="1"/>
              <a:t>andam</a:t>
            </a:r>
            <a:r>
              <a:rPr lang="en-GB" dirty="0"/>
              <a:t>, </a:t>
            </a:r>
            <a:r>
              <a:rPr lang="en-GB" dirty="0" err="1"/>
              <a:t>odi</a:t>
            </a:r>
            <a:r>
              <a:rPr lang="en-GB" dirty="0"/>
              <a:t> in re </a:t>
            </a:r>
            <a:r>
              <a:rPr lang="en-GB" dirty="0" err="1"/>
              <a:t>atem</a:t>
            </a:r>
            <a:r>
              <a:rPr lang="en-GB" dirty="0"/>
              <a:t>. </a:t>
            </a:r>
            <a:r>
              <a:rPr lang="en-GB" dirty="0" err="1"/>
              <a:t>Vidus</a:t>
            </a:r>
            <a:r>
              <a:rPr lang="en-GB" dirty="0"/>
              <a:t>, </a:t>
            </a:r>
            <a:r>
              <a:rPr lang="en-GB" dirty="0" err="1"/>
              <a:t>ipiet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dicate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dellignis</a:t>
            </a:r>
            <a:r>
              <a:rPr lang="en-GB" dirty="0"/>
              <a:t> min </a:t>
            </a:r>
            <a:r>
              <a:rPr lang="en-GB" dirty="0" err="1"/>
              <a:t>estis</a:t>
            </a:r>
            <a:r>
              <a:rPr lang="en-GB" dirty="0"/>
              <a:t> es a </a:t>
            </a:r>
            <a:r>
              <a:rPr lang="en-GB" dirty="0" err="1"/>
              <a:t>dolor</a:t>
            </a:r>
            <a:r>
              <a:rPr lang="en-GB" dirty="0"/>
              <a:t> ad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spidust</a:t>
            </a:r>
            <a:r>
              <a:rPr lang="en-GB" dirty="0"/>
              <a:t> </a:t>
            </a:r>
            <a:r>
              <a:rPr lang="en-GB" dirty="0" err="1"/>
              <a:t>otatium</a:t>
            </a:r>
            <a:r>
              <a:rPr lang="en-GB" dirty="0"/>
              <a:t> </a:t>
            </a:r>
            <a:r>
              <a:rPr lang="en-GB" dirty="0" err="1"/>
              <a:t>quate</a:t>
            </a:r>
            <a:r>
              <a:rPr lang="en-GB" dirty="0"/>
              <a:t> </a:t>
            </a:r>
            <a:r>
              <a:rPr lang="en-GB" dirty="0" err="1"/>
              <a:t>volorer</a:t>
            </a:r>
            <a:r>
              <a:rPr lang="en-GB" dirty="0"/>
              <a:t> </a:t>
            </a:r>
            <a:r>
              <a:rPr lang="en-GB" dirty="0" err="1"/>
              <a:t>ioraererum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lang="en-GB" dirty="0"/>
              <a:t> </a:t>
            </a:r>
            <a:r>
              <a:rPr lang="en-GB" dirty="0" err="1"/>
              <a:t>consequi</a:t>
            </a:r>
            <a:r>
              <a:rPr lang="en-GB" dirty="0"/>
              <a:t> </a:t>
            </a:r>
            <a:r>
              <a:rPr lang="en-GB" dirty="0" err="1"/>
              <a:t>cus</a:t>
            </a:r>
            <a:r>
              <a:rPr lang="en-GB" dirty="0"/>
              <a:t>, sit </a:t>
            </a:r>
            <a:r>
              <a:rPr lang="en-GB" dirty="0" err="1"/>
              <a:t>eossit</a:t>
            </a:r>
            <a:r>
              <a:rPr lang="en-GB" dirty="0"/>
              <a:t>, od ex </a:t>
            </a:r>
            <a:r>
              <a:rPr lang="en-GB" dirty="0" err="1"/>
              <a:t>eaque</a:t>
            </a:r>
            <a:r>
              <a:rPr lang="en-GB" dirty="0"/>
              <a:t> </a:t>
            </a:r>
            <a:r>
              <a:rPr lang="en-GB" dirty="0" err="1"/>
              <a:t>samet</a:t>
            </a:r>
            <a:r>
              <a:rPr lang="en-GB" dirty="0"/>
              <a:t>, sae </a:t>
            </a:r>
            <a:r>
              <a:rPr lang="en-GB" dirty="0" err="1"/>
              <a:t>niae</a:t>
            </a:r>
            <a:r>
              <a:rPr lang="en-GB" dirty="0"/>
              <a:t>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imos</a:t>
            </a:r>
            <a:r>
              <a:rPr lang="en-GB" dirty="0"/>
              <a:t> </a:t>
            </a:r>
            <a:r>
              <a:rPr lang="en-GB" dirty="0" err="1"/>
              <a:t>accaboria</a:t>
            </a:r>
            <a:r>
              <a:rPr lang="en-GB" dirty="0"/>
              <a:t> </a:t>
            </a:r>
            <a:r>
              <a:rPr lang="en-GB" dirty="0" err="1"/>
              <a:t>quunt</a:t>
            </a:r>
            <a:r>
              <a:rPr lang="en-GB" dirty="0"/>
              <a:t> </a:t>
            </a:r>
            <a:r>
              <a:rPr lang="en-GB" dirty="0" err="1"/>
              <a:t>doluptatur</a:t>
            </a:r>
            <a:r>
              <a:rPr lang="en-GB" dirty="0"/>
              <a:t>?</a:t>
            </a:r>
          </a:p>
          <a:p>
            <a:pPr marL="0" indent="0"/>
            <a:r>
              <a:rPr lang="en-GB" dirty="0"/>
              <a:t>• Bullet point</a:t>
            </a:r>
            <a:br>
              <a:rPr lang="en-GB" dirty="0"/>
            </a:br>
            <a:r>
              <a:rPr lang="en-GB" dirty="0"/>
              <a:t>• Bullet point</a:t>
            </a:r>
            <a:br>
              <a:rPr lang="en-GB" dirty="0"/>
            </a:br>
            <a:r>
              <a:rPr lang="en-GB" dirty="0"/>
              <a:t>• Bullet point</a:t>
            </a:r>
            <a:br>
              <a:rPr lang="en-GB" dirty="0"/>
            </a:br>
            <a:r>
              <a:rPr lang="en-GB" dirty="0"/>
              <a:t>• Bullet point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1232C9-85D3-5644-9C59-5A3DE5A91DB7}"/>
              </a:ext>
            </a:extLst>
          </p:cNvPr>
          <p:cNvSpPr txBox="1">
            <a:spLocks/>
          </p:cNvSpPr>
          <p:nvPr/>
        </p:nvSpPr>
        <p:spPr>
          <a:xfrm>
            <a:off x="5363323" y="3498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FI"/>
            </a:defPPr>
            <a:lvl1pPr marL="0" algn="r" defTabSz="914400" rtl="0" eaLnBrk="1" latinLnBrk="0" hangingPunct="1">
              <a:defRPr sz="1500" kern="1200">
                <a:solidFill>
                  <a:srgbClr val="1E0F49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8B8DC4-75B9-2242-9360-F5630E414CFA}" type="slidenum">
              <a:rPr lang="en-FI" sz="1125" smtClean="0"/>
              <a:pPr/>
              <a:t>‹#›</a:t>
            </a:fld>
            <a:r>
              <a:rPr lang="en-FI" sz="1125" dirty="0"/>
              <a:t>  |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E8320AF-DFDB-914E-B892-6B2AE397F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5186" y="378271"/>
            <a:ext cx="1205699" cy="21851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F7F9815-66F8-FB49-93FA-D7FDD422E39E}"/>
              </a:ext>
            </a:extLst>
          </p:cNvPr>
          <p:cNvSpPr txBox="1">
            <a:spLocks/>
          </p:cNvSpPr>
          <p:nvPr userDrawn="1"/>
        </p:nvSpPr>
        <p:spPr>
          <a:xfrm>
            <a:off x="5363323" y="3498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FI"/>
            </a:defPPr>
            <a:lvl1pPr marL="0" algn="r" defTabSz="914400" rtl="0" eaLnBrk="1" latinLnBrk="0" hangingPunct="1">
              <a:defRPr sz="1500" kern="1200">
                <a:solidFill>
                  <a:srgbClr val="1E0F49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8B8DC4-75B9-2242-9360-F5630E414CFA}" type="slidenum">
              <a:rPr lang="en-FI" sz="1125" smtClean="0"/>
              <a:pPr/>
              <a:t>‹#›</a:t>
            </a:fld>
            <a:r>
              <a:rPr lang="en-FI" sz="1125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7550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  <a:defRPr sz="2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28958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686051" y="4767262"/>
            <a:ext cx="159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628650" y="1189432"/>
            <a:ext cx="78867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</a:pPr>
            <a:r>
              <a:rPr lang="en" dirty="0" err="1"/>
              <a:t>Suomen</a:t>
            </a:r>
            <a:r>
              <a:rPr lang="en" dirty="0"/>
              <a:t> </a:t>
            </a:r>
            <a:r>
              <a:rPr lang="en" dirty="0" err="1"/>
              <a:t>Journalistiliitto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1614451" y="784050"/>
            <a:ext cx="6240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</a:pPr>
            <a:r>
              <a:rPr lang="en" sz="5000" dirty="0" err="1"/>
              <a:t>Jäsenyhdistykset</a:t>
            </a:r>
            <a:endParaRPr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6198900" cy="440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Liityt jäsenyhdistykseen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851626-4F11-4C4C-915E-A2FD86A5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887" y="1484725"/>
            <a:ext cx="2997142" cy="3216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C796935-090A-F047-A01F-6D6DD46D1CEB}"/>
              </a:ext>
            </a:extLst>
          </p:cNvPr>
          <p:cNvSpPr txBox="1"/>
          <p:nvPr/>
        </p:nvSpPr>
        <p:spPr>
          <a:xfrm>
            <a:off x="585639" y="1407380"/>
            <a:ext cx="4455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>
                <a:latin typeface="Cambria" panose="02040503050406030204" pitchFamily="18" charset="0"/>
              </a:rPr>
              <a:t>Journalistiliiton jäsenenä kuulut aina myös johonkin liiton jäsenyhdistyksistä.</a:t>
            </a:r>
          </a:p>
          <a:p>
            <a:endParaRPr lang="sv-FI" dirty="0">
              <a:latin typeface="Cambria" panose="02040503050406030204" pitchFamily="18" charset="0"/>
            </a:endParaRPr>
          </a:p>
          <a:p>
            <a:r>
              <a:rPr lang="sv-FI" dirty="0">
                <a:latin typeface="Cambria" panose="02040503050406030204" pitchFamily="18" charset="0"/>
              </a:rPr>
              <a:t>Yhdistys määräytyy yleensä asuinpaikan tai toimenkuvan mukaan.</a:t>
            </a:r>
          </a:p>
          <a:p>
            <a:endParaRPr lang="sv-FI" dirty="0">
              <a:latin typeface="Cambria" panose="02040503050406030204" pitchFamily="18" charset="0"/>
            </a:endParaRPr>
          </a:p>
          <a:p>
            <a:r>
              <a:rPr lang="sv-FI" dirty="0">
                <a:latin typeface="Cambria" panose="02040503050406030204" pitchFamily="18" charset="0"/>
              </a:rPr>
              <a:t>Jäsenyhdistyksiä on yhteensä 18. Suurin osa on alueellisia. Valtakunnlliset yhdistykset ovat: </a:t>
            </a:r>
          </a:p>
          <a:p>
            <a:endParaRPr lang="sv-FI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>
                <a:latin typeface="Cambria" panose="02040503050406030204" pitchFamily="18" charset="0"/>
              </a:rPr>
              <a:t>Radio-ja televisiotoimittajien liitto RTTL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>
                <a:latin typeface="Cambria" panose="02040503050406030204" pitchFamily="18" charset="0"/>
              </a:rPr>
              <a:t>Suomen freelance-journalistit SFJ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>
                <a:latin typeface="Cambria" panose="02040503050406030204" pitchFamily="18" charset="0"/>
              </a:rPr>
              <a:t>Suomen elokuva- ja mediatyöntekijöiden yhdistys SET.</a:t>
            </a:r>
          </a:p>
          <a:p>
            <a:r>
              <a:rPr lang="sv-FI" dirty="0">
                <a:latin typeface="Cambria" panose="02040503050406030204" pitchFamily="18" charset="0"/>
              </a:rPr>
              <a:t> </a:t>
            </a:r>
            <a:endParaRPr lang="fi-FI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ctrTitle"/>
          </p:nvPr>
        </p:nvSpPr>
        <p:spPr>
          <a:xfrm>
            <a:off x="718747" y="478194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 dirty="0" err="1">
                <a:highlight>
                  <a:schemeClr val="lt1"/>
                </a:highlight>
              </a:rPr>
              <a:t>Jäsenyhdistykset</a:t>
            </a:r>
            <a:r>
              <a:rPr lang="en" sz="3200" dirty="0">
                <a:highlight>
                  <a:schemeClr val="lt1"/>
                </a:highlight>
              </a:rPr>
              <a:t>:</a:t>
            </a:r>
            <a:endParaRPr sz="3200" dirty="0">
              <a:highlight>
                <a:schemeClr val="lt1"/>
              </a:highlight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1D13CC5-12CA-3F4A-9DA6-3534A2D68DDB}"/>
              </a:ext>
            </a:extLst>
          </p:cNvPr>
          <p:cNvSpPr txBox="1"/>
          <p:nvPr/>
        </p:nvSpPr>
        <p:spPr>
          <a:xfrm>
            <a:off x="718747" y="1213309"/>
            <a:ext cx="316149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Etelä-Pohjanmaan Sanomalehtimiehet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Etelä-Suomen Journalistit</a:t>
            </a:r>
          </a:p>
          <a:p>
            <a:pPr>
              <a:lnSpc>
                <a:spcPct val="150000"/>
              </a:lnSpc>
            </a:pPr>
            <a:r>
              <a:rPr lang="fi-FI" dirty="0">
                <a:latin typeface="Cambria" panose="02040503050406030204" pitchFamily="18" charset="0"/>
              </a:rPr>
              <a:t>Helsingin Seudun Journalistit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fi-FI" dirty="0">
                <a:latin typeface="Cambria" panose="02040503050406030204" pitchFamily="18" charset="0"/>
              </a:rPr>
              <a:t>Hämeen-Uudenmaan Journalistit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Itä-Suomen Sanomalehtimiesyhdistys</a:t>
            </a:r>
          </a:p>
          <a:p>
            <a:pPr>
              <a:lnSpc>
                <a:spcPct val="150000"/>
              </a:lnSpc>
            </a:pPr>
            <a:r>
              <a:rPr lang="fi-FI" dirty="0" err="1">
                <a:latin typeface="Cambria" panose="02040503050406030204" pitchFamily="18" charset="0"/>
              </a:rPr>
              <a:t>Keski</a:t>
            </a:r>
            <a:r>
              <a:rPr lang="fi-FI" dirty="0">
                <a:latin typeface="Cambria" panose="02040503050406030204" pitchFamily="18" charset="0"/>
              </a:rPr>
              <a:t>-Pohjanmaan Journalistit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fi-FI" dirty="0">
                <a:latin typeface="Cambria" panose="02040503050406030204" pitchFamily="18" charset="0"/>
              </a:rPr>
              <a:t>Keski-Suomen Journalistit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Kymenlaakson Journalistit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Pirkanmaan Journalistit</a:t>
            </a:r>
          </a:p>
          <a:p>
            <a:endParaRPr lang="fi-FI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73954DC-C84D-8042-8E07-B381D0D9BE21}"/>
              </a:ext>
            </a:extLst>
          </p:cNvPr>
          <p:cNvSpPr txBox="1"/>
          <p:nvPr/>
        </p:nvSpPr>
        <p:spPr>
          <a:xfrm>
            <a:off x="4699221" y="1213309"/>
            <a:ext cx="3506526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 err="1">
                <a:latin typeface="Cambria" panose="02040503050406030204" pitchFamily="18" charset="0"/>
              </a:rPr>
              <a:t>Pohjois</a:t>
            </a:r>
            <a:r>
              <a:rPr lang="fi-FI" dirty="0">
                <a:latin typeface="Cambria" panose="02040503050406030204" pitchFamily="18" charset="0"/>
              </a:rPr>
              <a:t>-Karjalan Journalistiyhdistys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fi-FI" dirty="0">
                <a:latin typeface="Cambria" panose="02040503050406030204" pitchFamily="18" charset="0"/>
              </a:rPr>
              <a:t>Pohjois-Suomen Journalistit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fi-FI" dirty="0">
                <a:latin typeface="Cambria" panose="02040503050406030204" pitchFamily="18" charset="0"/>
              </a:rPr>
              <a:t>Radio- ja tv-toimittajien liitto RTTL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Satakunnan Journalistit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Savo-Kainuun Journalistit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Suomen Elokuva- ja Mediatyöntekijät SET</a:t>
            </a:r>
          </a:p>
          <a:p>
            <a:pPr>
              <a:lnSpc>
                <a:spcPct val="150000"/>
              </a:lnSpc>
            </a:pPr>
            <a:r>
              <a:rPr lang="fi-FI" dirty="0">
                <a:latin typeface="Cambria" panose="02040503050406030204" pitchFamily="18" charset="0"/>
              </a:rPr>
              <a:t>Suomen Freelance-Journalistit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fi-FI" dirty="0">
                <a:latin typeface="Cambria" panose="02040503050406030204" pitchFamily="18" charset="0"/>
              </a:rPr>
              <a:t>Turun Journalistiyhdistys – Åbo </a:t>
            </a:r>
            <a:r>
              <a:rPr lang="fi-FI" dirty="0" err="1">
                <a:latin typeface="Cambria" panose="02040503050406030204" pitchFamily="18" charset="0"/>
              </a:rPr>
              <a:t>Journalistförening</a:t>
            </a:r>
            <a:endParaRPr lang="sv-FI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sv-FI" dirty="0">
                <a:latin typeface="Cambria" panose="02040503050406030204" pitchFamily="18" charset="0"/>
              </a:rPr>
              <a:t>Ålands Journalister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sv-FI" dirty="0"/>
              <a:t>Yhdistykset järjestävät koulutuksia ja yhteisiä tapahtumia, matkoja ja muita tilaisuuksia.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fi-FI" sz="3200" dirty="0">
                <a:highlight>
                  <a:schemeClr val="lt1"/>
                </a:highlight>
              </a:rPr>
              <a:t>Journalistiliiton toimisto</a:t>
            </a:r>
          </a:p>
        </p:txBody>
      </p:sp>
      <p:sp>
        <p:nvSpPr>
          <p:cNvPr id="258" name="Google Shape;258;p44"/>
          <p:cNvSpPr txBox="1">
            <a:spLocks noGrp="1"/>
          </p:cNvSpPr>
          <p:nvPr>
            <p:ph type="body" idx="1"/>
          </p:nvPr>
        </p:nvSpPr>
        <p:spPr>
          <a:xfrm>
            <a:off x="646422" y="1452909"/>
            <a:ext cx="3631379" cy="3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Liiton toimistossa Helsingin Hakaniemessä työskentelee 26 henkilöä.</a:t>
            </a: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lang="fi-FI" sz="18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Heidän joukossaan on juristeja, asiantuntijoita ja journalisteja.</a:t>
            </a: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lang="fi-FI" sz="18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Toimisto tekee työtä jäsenten hyväksi.</a:t>
            </a:r>
          </a:p>
        </p:txBody>
      </p:sp>
      <p:sp>
        <p:nvSpPr>
          <p:cNvPr id="259" name="Google Shape;259;p44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D9B115-3387-8C4C-B85C-B96E1302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63" y="1452908"/>
            <a:ext cx="4009201" cy="30002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 dirty="0" err="1">
                <a:highlight>
                  <a:schemeClr val="lt1"/>
                </a:highlight>
              </a:rPr>
              <a:t>Liiton</a:t>
            </a:r>
            <a:r>
              <a:rPr lang="en" sz="3200" dirty="0">
                <a:highlight>
                  <a:schemeClr val="lt1"/>
                </a:highlight>
              </a:rPr>
              <a:t> </a:t>
            </a:r>
            <a:r>
              <a:rPr lang="en" sz="3200" dirty="0" err="1">
                <a:highlight>
                  <a:schemeClr val="lt1"/>
                </a:highlight>
              </a:rPr>
              <a:t>henkilökunta</a:t>
            </a:r>
            <a:endParaRPr sz="3200" dirty="0">
              <a:highlight>
                <a:schemeClr val="lt1"/>
              </a:highlight>
            </a:endParaRPr>
          </a:p>
        </p:txBody>
      </p:sp>
      <p:sp>
        <p:nvSpPr>
          <p:cNvPr id="266" name="Google Shape;266;p45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4952867-7FA0-BB4C-BC4C-3DB3B6A60F87}"/>
              </a:ext>
            </a:extLst>
          </p:cNvPr>
          <p:cNvSpPr txBox="1"/>
          <p:nvPr/>
        </p:nvSpPr>
        <p:spPr>
          <a:xfrm>
            <a:off x="718746" y="1516601"/>
            <a:ext cx="6699821" cy="336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FI" sz="1800" dirty="0">
                <a:latin typeface="Cambria" panose="02040503050406030204" pitchFamily="18" charset="0"/>
              </a:rPr>
              <a:t>Vaikuttaa lainsäädäntöön</a:t>
            </a:r>
          </a:p>
          <a:p>
            <a:pPr>
              <a:lnSpc>
                <a:spcPct val="150000"/>
              </a:lnSpc>
            </a:pPr>
            <a:r>
              <a:rPr lang="sv-FI" sz="1800" dirty="0">
                <a:latin typeface="Cambria" panose="02040503050406030204" pitchFamily="18" charset="0"/>
              </a:rPr>
              <a:t>Neuvottelee työehtosopimuksista</a:t>
            </a:r>
          </a:p>
          <a:p>
            <a:pPr>
              <a:lnSpc>
                <a:spcPct val="150000"/>
              </a:lnSpc>
            </a:pPr>
            <a:r>
              <a:rPr lang="sv-FI" sz="1800" dirty="0">
                <a:latin typeface="Cambria" panose="02040503050406030204" pitchFamily="18" charset="0"/>
              </a:rPr>
              <a:t>Antaa lakineuvontaa</a:t>
            </a:r>
          </a:p>
          <a:p>
            <a:pPr>
              <a:lnSpc>
                <a:spcPct val="150000"/>
              </a:lnSpc>
            </a:pPr>
            <a:r>
              <a:rPr lang="sv-FI" sz="1800" dirty="0">
                <a:latin typeface="Cambria" panose="02040503050406030204" pitchFamily="18" charset="0"/>
              </a:rPr>
              <a:t>Järjestää koulutuksia</a:t>
            </a:r>
          </a:p>
          <a:p>
            <a:pPr>
              <a:lnSpc>
                <a:spcPct val="150000"/>
              </a:lnSpc>
            </a:pPr>
            <a:r>
              <a:rPr lang="sv-FI" sz="1800" dirty="0">
                <a:latin typeface="Cambria" panose="02040503050406030204" pitchFamily="18" charset="0"/>
              </a:rPr>
              <a:t>Puolustaa sananvapautta</a:t>
            </a:r>
          </a:p>
          <a:p>
            <a:pPr>
              <a:lnSpc>
                <a:spcPct val="150000"/>
              </a:lnSpc>
            </a:pPr>
            <a:r>
              <a:rPr lang="sv-FI" sz="1800" dirty="0">
                <a:latin typeface="Cambria" panose="02040503050406030204" pitchFamily="18" charset="0"/>
              </a:rPr>
              <a:t>Tekee kansainvälistä yhteistyötä</a:t>
            </a:r>
          </a:p>
          <a:p>
            <a:pPr>
              <a:lnSpc>
                <a:spcPct val="150000"/>
              </a:lnSpc>
            </a:pPr>
            <a:r>
              <a:rPr lang="sv-FI" sz="1800" dirty="0">
                <a:latin typeface="Cambria" panose="02040503050406030204" pitchFamily="18" charset="0"/>
              </a:rPr>
              <a:t>Tarjoaa jatkokoulutusta luottamushenkilöille ja ammattiliitossa aktiivisesti toimiville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4B6A-A3B0-814C-A6B1-776B5A4F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6" y="615124"/>
            <a:ext cx="6198656" cy="440375"/>
          </a:xfrm>
        </p:spPr>
        <p:txBody>
          <a:bodyPr/>
          <a:lstStyle/>
          <a:p>
            <a:r>
              <a:rPr lang="fi-FI" dirty="0">
                <a:solidFill>
                  <a:srgbClr val="1E0F49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Lainsäädäntövaikuttaminen:</a:t>
            </a:r>
            <a:endParaRPr lang="en-FI" dirty="0">
              <a:solidFill>
                <a:srgbClr val="1E0F49"/>
              </a:solidFill>
              <a:highlight>
                <a:srgbClr val="FFFF00"/>
              </a:highlight>
              <a:ea typeface="Cambria" panose="02040503050406030204" pitchFamily="18" charset="0"/>
            </a:endParaRPr>
          </a:p>
        </p:txBody>
      </p: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5573C83F-CADD-4DB3-BECD-8E6551966C6B}"/>
              </a:ext>
            </a:extLst>
          </p:cNvPr>
          <p:cNvGrpSpPr/>
          <p:nvPr/>
        </p:nvGrpSpPr>
        <p:grpSpPr>
          <a:xfrm>
            <a:off x="5756641" y="782170"/>
            <a:ext cx="2996102" cy="1885527"/>
            <a:chOff x="7849770" y="3303931"/>
            <a:chExt cx="3994803" cy="2514036"/>
          </a:xfrm>
        </p:grpSpPr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CE5006BD-6A0B-4D6E-8614-B25DD2088C3B}"/>
                </a:ext>
              </a:extLst>
            </p:cNvPr>
            <p:cNvSpPr/>
            <p:nvPr/>
          </p:nvSpPr>
          <p:spPr>
            <a:xfrm>
              <a:off x="7849770" y="3303931"/>
              <a:ext cx="3994803" cy="251403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50">
                <a:solidFill>
                  <a:schemeClr val="tx1"/>
                </a:solidFill>
              </a:endParaRPr>
            </a:p>
          </p:txBody>
        </p: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C8768A5A-3E3C-46D0-AEE7-366A0653978C}"/>
                </a:ext>
              </a:extLst>
            </p:cNvPr>
            <p:cNvSpPr txBox="1"/>
            <p:nvPr/>
          </p:nvSpPr>
          <p:spPr>
            <a:xfrm>
              <a:off x="8229953" y="3699358"/>
              <a:ext cx="322447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sz="1800" b="1" dirty="0" err="1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Itsensätyöllistäjät</a:t>
              </a:r>
              <a:endParaRPr lang="fi-FI" sz="1800" b="1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497396B1-13AF-4035-9DB0-4E80B291DA2B}"/>
                </a:ext>
              </a:extLst>
            </p:cNvPr>
            <p:cNvSpPr txBox="1"/>
            <p:nvPr/>
          </p:nvSpPr>
          <p:spPr>
            <a:xfrm>
              <a:off x="8595666" y="4139098"/>
              <a:ext cx="2950900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kollektiivinen</a:t>
              </a:r>
              <a:b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</a:br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neuvotteluoikeus</a:t>
              </a:r>
            </a:p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yhteinen sosiaaliturva</a:t>
              </a:r>
            </a:p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jne.</a:t>
              </a:r>
            </a:p>
          </p:txBody>
        </p:sp>
      </p:grpSp>
      <p:sp>
        <p:nvSpPr>
          <p:cNvPr id="13" name="Ellipsi 12">
            <a:extLst>
              <a:ext uri="{FF2B5EF4-FFF2-40B4-BE49-F238E27FC236}">
                <a16:creationId xmlns:a16="http://schemas.microsoft.com/office/drawing/2014/main" id="{E903FC7A-2DC8-4854-919D-0570B4428AAC}"/>
              </a:ext>
            </a:extLst>
          </p:cNvPr>
          <p:cNvSpPr/>
          <p:nvPr/>
        </p:nvSpPr>
        <p:spPr>
          <a:xfrm>
            <a:off x="2241093" y="3238007"/>
            <a:ext cx="3565872" cy="135154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>
              <a:solidFill>
                <a:schemeClr val="tx1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13ECBD0-F4C0-4DE0-9D26-E2E02559B758}"/>
              </a:ext>
            </a:extLst>
          </p:cNvPr>
          <p:cNvSpPr txBox="1"/>
          <p:nvPr/>
        </p:nvSpPr>
        <p:spPr>
          <a:xfrm>
            <a:off x="2733138" y="3528259"/>
            <a:ext cx="3113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Verkkoviha ja uhkailu</a:t>
            </a:r>
            <a:endParaRPr lang="fi-FI" sz="1800" b="1" dirty="0">
              <a:solidFill>
                <a:srgbClr val="1E0F4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1B355E47-E9D7-4907-A29C-40149144B790}"/>
              </a:ext>
            </a:extLst>
          </p:cNvPr>
          <p:cNvSpPr txBox="1"/>
          <p:nvPr/>
        </p:nvSpPr>
        <p:spPr>
          <a:xfrm>
            <a:off x="2871575" y="3810992"/>
            <a:ext cx="28369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500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uhkailu yleisen syytteen</a:t>
            </a:r>
            <a:br>
              <a:rPr lang="fi-FI" sz="1500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fi-FI" sz="1500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alaiseksi ym.</a:t>
            </a:r>
          </a:p>
          <a:p>
            <a:pPr marL="214313" indent="-214313">
              <a:buFontTx/>
              <a:buChar char="-"/>
            </a:pPr>
            <a:endParaRPr lang="fi-FI" sz="15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F90068EE-3CDD-40BF-A37F-3F4235BF4755}"/>
              </a:ext>
            </a:extLst>
          </p:cNvPr>
          <p:cNvGrpSpPr/>
          <p:nvPr/>
        </p:nvGrpSpPr>
        <p:grpSpPr>
          <a:xfrm>
            <a:off x="255618" y="3140525"/>
            <a:ext cx="1720334" cy="1351548"/>
            <a:chOff x="472854" y="4187366"/>
            <a:chExt cx="2293778" cy="1802064"/>
          </a:xfrm>
        </p:grpSpPr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5E805DCD-4409-4830-835F-F2F3B491658B}"/>
                </a:ext>
              </a:extLst>
            </p:cNvPr>
            <p:cNvSpPr/>
            <p:nvPr/>
          </p:nvSpPr>
          <p:spPr>
            <a:xfrm>
              <a:off x="472854" y="4187366"/>
              <a:ext cx="2293778" cy="180206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50">
                <a:solidFill>
                  <a:schemeClr val="tx1"/>
                </a:solidFill>
              </a:endParaRPr>
            </a:p>
          </p:txBody>
        </p:sp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CC0DCC34-A396-4FE1-ABA2-2F3817E51BFB}"/>
                </a:ext>
              </a:extLst>
            </p:cNvPr>
            <p:cNvSpPr txBox="1"/>
            <p:nvPr/>
          </p:nvSpPr>
          <p:spPr>
            <a:xfrm>
              <a:off x="637201" y="4580145"/>
              <a:ext cx="1976198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800" b="1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Yleisradio</a:t>
              </a:r>
              <a:endParaRPr lang="fi-FI" sz="1800" b="1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42A73329-1729-44B8-B324-30CE2486D0F0}"/>
                </a:ext>
              </a:extLst>
            </p:cNvPr>
            <p:cNvSpPr txBox="1"/>
            <p:nvPr/>
          </p:nvSpPr>
          <p:spPr>
            <a:xfrm>
              <a:off x="997459" y="4945107"/>
              <a:ext cx="133988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rahoitus</a:t>
              </a:r>
            </a:p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tehtävät</a:t>
              </a:r>
            </a:p>
          </p:txBody>
        </p: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C2B83887-9773-4049-AC5B-DAD091BC690F}"/>
              </a:ext>
            </a:extLst>
          </p:cNvPr>
          <p:cNvGrpSpPr/>
          <p:nvPr/>
        </p:nvGrpSpPr>
        <p:grpSpPr>
          <a:xfrm>
            <a:off x="679650" y="1447544"/>
            <a:ext cx="3288302" cy="1653602"/>
            <a:chOff x="276715" y="1821105"/>
            <a:chExt cx="4384403" cy="2204802"/>
          </a:xfrm>
        </p:grpSpPr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93FA3D9B-6127-4E3E-8E99-59197284EAA2}"/>
                </a:ext>
              </a:extLst>
            </p:cNvPr>
            <p:cNvSpPr/>
            <p:nvPr/>
          </p:nvSpPr>
          <p:spPr>
            <a:xfrm>
              <a:off x="276715" y="1821105"/>
              <a:ext cx="4384403" cy="2204802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50">
                <a:solidFill>
                  <a:schemeClr val="tx1"/>
                </a:solidFill>
              </a:endParaRP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584C1B73-C7BC-4805-90E2-BC2ECD76197A}"/>
                </a:ext>
              </a:extLst>
            </p:cNvPr>
            <p:cNvSpPr txBox="1"/>
            <p:nvPr/>
          </p:nvSpPr>
          <p:spPr>
            <a:xfrm>
              <a:off x="615408" y="2272778"/>
              <a:ext cx="389815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sz="1800" b="1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Viestintälainsäädäntö</a:t>
              </a:r>
              <a:endParaRPr lang="fi-FI" sz="1800" b="1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kstiruutu 28">
              <a:extLst>
                <a:ext uri="{FF2B5EF4-FFF2-40B4-BE49-F238E27FC236}">
                  <a16:creationId xmlns:a16="http://schemas.microsoft.com/office/drawing/2014/main" id="{A1A89BD1-2721-4BEE-A2BB-BDDB7EDD9230}"/>
                </a:ext>
              </a:extLst>
            </p:cNvPr>
            <p:cNvSpPr txBox="1"/>
            <p:nvPr/>
          </p:nvSpPr>
          <p:spPr>
            <a:xfrm>
              <a:off x="1104470" y="2665946"/>
              <a:ext cx="3079235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yhteiskunnan avoimuus</a:t>
              </a:r>
            </a:p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asiakirjojen julkisuus</a:t>
              </a:r>
            </a:p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lähdesuoja jne.</a:t>
              </a:r>
            </a:p>
          </p:txBody>
        </p:sp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D674168F-772C-4215-B727-4DE3F3D58DF4}"/>
              </a:ext>
            </a:extLst>
          </p:cNvPr>
          <p:cNvGrpSpPr/>
          <p:nvPr/>
        </p:nvGrpSpPr>
        <p:grpSpPr>
          <a:xfrm>
            <a:off x="6041778" y="2886566"/>
            <a:ext cx="2825878" cy="1428285"/>
            <a:chOff x="4942645" y="1996289"/>
            <a:chExt cx="3767837" cy="1904380"/>
          </a:xfrm>
        </p:grpSpPr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D1AB044D-68CE-44BD-B3CC-490726402BCF}"/>
                </a:ext>
              </a:extLst>
            </p:cNvPr>
            <p:cNvSpPr/>
            <p:nvPr/>
          </p:nvSpPr>
          <p:spPr>
            <a:xfrm>
              <a:off x="4942645" y="1996289"/>
              <a:ext cx="3506832" cy="190438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50">
                <a:solidFill>
                  <a:schemeClr val="tx1"/>
                </a:solidFill>
              </a:endParaRPr>
            </a:p>
          </p:txBody>
        </p:sp>
        <p:sp>
          <p:nvSpPr>
            <p:cNvPr id="32" name="Tekstiruutu 31">
              <a:extLst>
                <a:ext uri="{FF2B5EF4-FFF2-40B4-BE49-F238E27FC236}">
                  <a16:creationId xmlns:a16="http://schemas.microsoft.com/office/drawing/2014/main" id="{9CD76B54-5C7A-4868-9307-9BF1BC134228}"/>
                </a:ext>
              </a:extLst>
            </p:cNvPr>
            <p:cNvSpPr txBox="1"/>
            <p:nvPr/>
          </p:nvSpPr>
          <p:spPr>
            <a:xfrm>
              <a:off x="4943476" y="2407444"/>
              <a:ext cx="3276922" cy="492443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800" b="1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Tekijänoikeudet</a:t>
              </a:r>
              <a:endParaRPr lang="fi-FI" sz="1800" b="1" dirty="0">
                <a:solidFill>
                  <a:srgbClr val="1E0F4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kstiruutu 32">
              <a:extLst>
                <a:ext uri="{FF2B5EF4-FFF2-40B4-BE49-F238E27FC236}">
                  <a16:creationId xmlns:a16="http://schemas.microsoft.com/office/drawing/2014/main" id="{5CC795C8-2219-4A58-91E8-09DADC260842}"/>
                </a:ext>
              </a:extLst>
            </p:cNvPr>
            <p:cNvSpPr txBox="1"/>
            <p:nvPr/>
          </p:nvSpPr>
          <p:spPr>
            <a:xfrm>
              <a:off x="5537138" y="2834608"/>
              <a:ext cx="3173344" cy="738664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kohtuullinen korvaus </a:t>
              </a:r>
              <a:b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</a:br>
              <a:r>
                <a:rPr lang="fi-FI" sz="150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teosten käytöstä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F7197649-73EE-48F7-A3E0-CDFF6CCCF840}"/>
              </a:ext>
            </a:extLst>
          </p:cNvPr>
          <p:cNvGrpSpPr/>
          <p:nvPr/>
        </p:nvGrpSpPr>
        <p:grpSpPr>
          <a:xfrm>
            <a:off x="4173461" y="1949956"/>
            <a:ext cx="1903498" cy="1170551"/>
            <a:chOff x="8573190" y="1338131"/>
            <a:chExt cx="2537997" cy="1560734"/>
          </a:xfrm>
        </p:grpSpPr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FA40E511-4DBB-4251-95AE-AE2F1C616F3C}"/>
                </a:ext>
              </a:extLst>
            </p:cNvPr>
            <p:cNvSpPr/>
            <p:nvPr/>
          </p:nvSpPr>
          <p:spPr>
            <a:xfrm>
              <a:off x="8573190" y="1338131"/>
              <a:ext cx="2293778" cy="15607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50">
                <a:solidFill>
                  <a:schemeClr val="tx1"/>
                </a:solidFill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F94675F5-C6FE-4404-A428-04502F1372EA}"/>
                </a:ext>
              </a:extLst>
            </p:cNvPr>
            <p:cNvSpPr txBox="1"/>
            <p:nvPr/>
          </p:nvSpPr>
          <p:spPr>
            <a:xfrm>
              <a:off x="8720259" y="1622370"/>
              <a:ext cx="2044294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800" b="1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Mediatuet </a:t>
              </a:r>
              <a:r>
                <a:rPr lang="fi-FI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  </a:t>
              </a:r>
            </a:p>
          </p:txBody>
        </p:sp>
        <p:sp>
          <p:nvSpPr>
            <p:cNvPr id="36" name="Tekstiruutu 35">
              <a:extLst>
                <a:ext uri="{FF2B5EF4-FFF2-40B4-BE49-F238E27FC236}">
                  <a16:creationId xmlns:a16="http://schemas.microsoft.com/office/drawing/2014/main" id="{84B662EF-CDA0-487D-AABA-16E593120EDB}"/>
                </a:ext>
              </a:extLst>
            </p:cNvPr>
            <p:cNvSpPr txBox="1"/>
            <p:nvPr/>
          </p:nvSpPr>
          <p:spPr>
            <a:xfrm>
              <a:off x="9152317" y="1998411"/>
              <a:ext cx="195887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35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 alv.</a:t>
              </a:r>
            </a:p>
            <a:p>
              <a:r>
                <a:rPr lang="fi-FI" sz="1350" dirty="0">
                  <a:solidFill>
                    <a:srgbClr val="1E0F4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 jakelutuet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83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0F49"/>
              </a:buClr>
              <a:buSzPts val="3800"/>
              <a:buFont typeface="Cambria"/>
              <a:buNone/>
            </a:pPr>
            <a:r>
              <a:rPr lang="en" sz="5000" dirty="0" err="1"/>
              <a:t>Valtuusto</a:t>
            </a:r>
            <a:r>
              <a:rPr lang="en" sz="5000" dirty="0"/>
              <a:t> </a:t>
            </a:r>
            <a:r>
              <a:rPr lang="en" sz="5000" dirty="0" err="1"/>
              <a:t>päättää</a:t>
            </a:r>
            <a:endParaRPr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 dirty="0" err="1">
                <a:highlight>
                  <a:schemeClr val="lt1"/>
                </a:highlight>
              </a:rPr>
              <a:t>Liiton</a:t>
            </a:r>
            <a:r>
              <a:rPr lang="en" sz="3200" dirty="0">
                <a:highlight>
                  <a:schemeClr val="lt1"/>
                </a:highlight>
              </a:rPr>
              <a:t> </a:t>
            </a:r>
            <a:r>
              <a:rPr lang="en" sz="3200" dirty="0" err="1">
                <a:highlight>
                  <a:schemeClr val="lt1"/>
                </a:highlight>
              </a:rPr>
              <a:t>hallinto</a:t>
            </a:r>
            <a:endParaRPr sz="3200" dirty="0">
              <a:highlight>
                <a:schemeClr val="lt1"/>
              </a:highlight>
            </a:endParaRPr>
          </a:p>
        </p:txBody>
      </p:sp>
      <p:sp>
        <p:nvSpPr>
          <p:cNvPr id="307" name="Google Shape;307;p48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A79C891-BB55-714E-B502-27091DED4652}"/>
              </a:ext>
            </a:extLst>
          </p:cNvPr>
          <p:cNvSpPr txBox="1"/>
          <p:nvPr/>
        </p:nvSpPr>
        <p:spPr>
          <a:xfrm>
            <a:off x="718745" y="1359673"/>
            <a:ext cx="73359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latin typeface="Cambria" panose="02040503050406030204" pitchFamily="18" charset="0"/>
              </a:rPr>
              <a:t>Journalistiliiton ylin päättävä elin on valtuusto.</a:t>
            </a:r>
          </a:p>
          <a:p>
            <a:endParaRPr lang="sv-FI" sz="1600" dirty="0">
              <a:latin typeface="Cambria" panose="02040503050406030204" pitchFamily="18" charset="0"/>
            </a:endParaRPr>
          </a:p>
          <a:p>
            <a:r>
              <a:rPr lang="sv-FI" sz="1600" dirty="0">
                <a:latin typeface="Cambria" panose="02040503050406030204" pitchFamily="18" charset="0"/>
              </a:rPr>
              <a:t>Valtuusto koostuu jäsenyhdistysten valitsemista valtuutetuista. Valtuutettuja on yhteensä 76.</a:t>
            </a:r>
          </a:p>
          <a:p>
            <a:br>
              <a:rPr lang="sv-FI" sz="1600" dirty="0">
                <a:latin typeface="Cambria" panose="02040503050406030204" pitchFamily="18" charset="0"/>
              </a:rPr>
            </a:br>
            <a:r>
              <a:rPr lang="sv-FI" sz="1600" dirty="0">
                <a:latin typeface="Cambria" panose="02040503050406030204" pitchFamily="18" charset="0"/>
              </a:rPr>
              <a:t>Valtuusto valitsee liitolle puheenjohtajan ja hallituksen. Tällä hetkellä liiton puheenjohtaja on Helsingin Seudun Journalisteja edustava Hanne Aho (2015-).</a:t>
            </a:r>
          </a:p>
          <a:p>
            <a:endParaRPr lang="sv-FI" sz="1600" dirty="0">
              <a:latin typeface="Cambria" panose="02040503050406030204" pitchFamily="18" charset="0"/>
            </a:endParaRPr>
          </a:p>
          <a:p>
            <a:r>
              <a:rPr lang="sv-FI" sz="1600" dirty="0">
                <a:latin typeface="Cambria" panose="02040503050406030204" pitchFamily="18" charset="0"/>
              </a:rPr>
              <a:t>Liiton puheenjohtaja työskentelee toimistossa täysiaikaisesti.</a:t>
            </a:r>
          </a:p>
          <a:p>
            <a:endParaRPr lang="sv-FI" sz="1600" dirty="0">
              <a:latin typeface="Cambria" panose="02040503050406030204" pitchFamily="18" charset="0"/>
            </a:endParaRPr>
          </a:p>
          <a:p>
            <a:r>
              <a:rPr lang="sv-FI" sz="1600" dirty="0">
                <a:latin typeface="Cambria" panose="02040503050406030204" pitchFamily="18" charset="0"/>
              </a:rPr>
              <a:t>Valtuusto hyväksyy liiton toiminta- ja taloussuunnitelman.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ambria"/>
              <a:buNone/>
            </a:pPr>
            <a:r>
              <a:rPr lang="en" dirty="0" err="1"/>
              <a:t>Kiitos</a:t>
            </a:r>
            <a:r>
              <a:rPr lang="en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628650" y="612648"/>
            <a:ext cx="7886700" cy="415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r>
              <a:rPr lang="fi-FI" dirty="0">
                <a:solidFill>
                  <a:schemeClr val="dk2"/>
                </a:solidFill>
              </a:rPr>
              <a:t>Journalistiliitto valvoo jäsentensä etuja ja puolustaa sananvapautta</a:t>
            </a:r>
            <a:br>
              <a:rPr lang="sv-FI" dirty="0"/>
            </a:b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 dirty="0">
                <a:highlight>
                  <a:schemeClr val="lt1"/>
                </a:highlight>
              </a:rPr>
              <a:t>Sana. </a:t>
            </a:r>
            <a:r>
              <a:rPr lang="en" sz="3200" dirty="0" err="1">
                <a:highlight>
                  <a:schemeClr val="lt1"/>
                </a:highlight>
              </a:rPr>
              <a:t>Kuva</a:t>
            </a:r>
            <a:r>
              <a:rPr lang="en" sz="3200" dirty="0">
                <a:highlight>
                  <a:schemeClr val="lt1"/>
                </a:highlight>
              </a:rPr>
              <a:t>. </a:t>
            </a:r>
            <a:r>
              <a:rPr lang="en" sz="3200" dirty="0" err="1">
                <a:highlight>
                  <a:schemeClr val="lt1"/>
                </a:highlight>
              </a:rPr>
              <a:t>Ääni</a:t>
            </a:r>
            <a:r>
              <a:rPr lang="en" sz="3200" dirty="0">
                <a:highlight>
                  <a:schemeClr val="lt1"/>
                </a:highlight>
              </a:rPr>
              <a:t>.</a:t>
            </a:r>
            <a:endParaRPr sz="3200" dirty="0">
              <a:highlight>
                <a:schemeClr val="lt1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D8154E-8EC1-824D-8380-03D32FAD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56" y="1384884"/>
            <a:ext cx="3173877" cy="315468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C161324-A6A6-AA48-B6F0-C5F4756816AA}"/>
              </a:ext>
            </a:extLst>
          </p:cNvPr>
          <p:cNvSpPr txBox="1"/>
          <p:nvPr/>
        </p:nvSpPr>
        <p:spPr>
          <a:xfrm>
            <a:off x="603857" y="1472184"/>
            <a:ext cx="42464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latin typeface="Cambria" panose="02040503050406030204" pitchFamily="18" charset="0"/>
              </a:rPr>
              <a:t>Journalistiliitto on vuonna 1921 perustettu  itsenäinen ammattiliitto, joka valvoo jäsentensä aineellisia ja ammatillisia etuja.</a:t>
            </a:r>
          </a:p>
          <a:p>
            <a:endParaRPr lang="sv-FI" sz="1600" dirty="0">
              <a:latin typeface="Cambria" panose="02040503050406030204" pitchFamily="18" charset="0"/>
            </a:endParaRPr>
          </a:p>
          <a:p>
            <a:r>
              <a:rPr lang="sv-FI" sz="1600" dirty="0">
                <a:latin typeface="Cambria" panose="02040503050406030204" pitchFamily="18" charset="0"/>
              </a:rPr>
              <a:t>Jäsenemme työskentelevät lehtien, radion, </a:t>
            </a:r>
          </a:p>
          <a:p>
            <a:r>
              <a:rPr lang="sv-FI" sz="1600" dirty="0">
                <a:latin typeface="Cambria" panose="02040503050406030204" pitchFamily="18" charset="0"/>
              </a:rPr>
              <a:t>television, kustannusalan ja erilaisten</a:t>
            </a:r>
          </a:p>
          <a:p>
            <a:r>
              <a:rPr lang="sv-FI" sz="1600" dirty="0">
                <a:latin typeface="Cambria" panose="02040503050406030204" pitchFamily="18" charset="0"/>
              </a:rPr>
              <a:t>viestintäyhtiöiden palveluksessa ja yrittäjinä.</a:t>
            </a:r>
          </a:p>
          <a:p>
            <a:endParaRPr lang="sv-FI" sz="1600" dirty="0">
              <a:latin typeface="Cambria" panose="02040503050406030204" pitchFamily="18" charset="0"/>
            </a:endParaRPr>
          </a:p>
          <a:p>
            <a:r>
              <a:rPr lang="sv-FI" sz="1600" dirty="0">
                <a:latin typeface="Cambria" panose="02040503050406030204" pitchFamily="18" charset="0"/>
              </a:rPr>
              <a:t>Liitossa on noin 14 000 jäsentä.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>
              <a:buClr>
                <a:schemeClr val="dk2"/>
              </a:buClr>
            </a:pPr>
            <a:r>
              <a:rPr lang="fi-FI" dirty="0">
                <a:solidFill>
                  <a:schemeClr val="dk2"/>
                </a:solidFill>
              </a:rPr>
              <a:t>Journalistiliitto puolustaa median moniäänisyyttä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ctrTitle"/>
          </p:nvPr>
        </p:nvSpPr>
        <p:spPr>
          <a:xfrm>
            <a:off x="718746" y="615124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dirty="0" err="1">
                <a:solidFill>
                  <a:srgbClr val="1E0F49"/>
                </a:solidFill>
              </a:rPr>
              <a:t>Journalistiliitto</a:t>
            </a:r>
            <a:r>
              <a:rPr lang="en" dirty="0">
                <a:solidFill>
                  <a:srgbClr val="1E0F49"/>
                </a:solidFill>
              </a:rPr>
              <a:t> </a:t>
            </a:r>
            <a:r>
              <a:rPr lang="en" dirty="0" err="1">
                <a:solidFill>
                  <a:srgbClr val="1E0F49"/>
                </a:solidFill>
              </a:rPr>
              <a:t>tarjoaa</a:t>
            </a:r>
            <a:r>
              <a:rPr lang="en" sz="2400" dirty="0">
                <a:solidFill>
                  <a:srgbClr val="1E0F49"/>
                </a:solidFill>
              </a:rPr>
              <a:t>:</a:t>
            </a:r>
            <a:endParaRPr dirty="0">
              <a:solidFill>
                <a:srgbClr val="1E0F49"/>
              </a:solidFill>
              <a:highlight>
                <a:srgbClr val="FFFF00"/>
              </a:highlight>
            </a:endParaRPr>
          </a:p>
        </p:txBody>
      </p:sp>
      <p:grpSp>
        <p:nvGrpSpPr>
          <p:cNvPr id="197" name="Google Shape;197;p37"/>
          <p:cNvGrpSpPr/>
          <p:nvPr/>
        </p:nvGrpSpPr>
        <p:grpSpPr>
          <a:xfrm>
            <a:off x="5756640" y="782170"/>
            <a:ext cx="2996100" cy="1885500"/>
            <a:chOff x="7849770" y="3303931"/>
            <a:chExt cx="3994800" cy="2514000"/>
          </a:xfrm>
        </p:grpSpPr>
        <p:sp>
          <p:nvSpPr>
            <p:cNvPr id="198" name="Google Shape;198;p37"/>
            <p:cNvSpPr/>
            <p:nvPr/>
          </p:nvSpPr>
          <p:spPr>
            <a:xfrm>
              <a:off x="7849770" y="3303931"/>
              <a:ext cx="3994800" cy="25140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7"/>
            <p:cNvSpPr txBox="1"/>
            <p:nvPr/>
          </p:nvSpPr>
          <p:spPr>
            <a:xfrm>
              <a:off x="8234986" y="4074791"/>
              <a:ext cx="32244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Lakineuvonta</a:t>
              </a:r>
              <a:endParaRPr sz="1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37"/>
            <p:cNvSpPr txBox="1"/>
            <p:nvPr/>
          </p:nvSpPr>
          <p:spPr>
            <a:xfrm>
              <a:off x="8306547" y="4460766"/>
              <a:ext cx="333878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en" sz="1500" b="0" i="0" u="none" strike="noStrike" cap="none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Lakipäivystys</a:t>
              </a:r>
              <a:r>
                <a:rPr lang="en" sz="1500" b="0" i="0" u="none" strike="noStrike" cap="none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500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arkipäivisin</a:t>
              </a:r>
              <a:endParaRPr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1" name="Google Shape;201;p37"/>
          <p:cNvSpPr/>
          <p:nvPr/>
        </p:nvSpPr>
        <p:spPr>
          <a:xfrm>
            <a:off x="2241093" y="3238007"/>
            <a:ext cx="3565800" cy="1351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7"/>
          <p:cNvSpPr txBox="1"/>
          <p:nvPr/>
        </p:nvSpPr>
        <p:spPr>
          <a:xfrm>
            <a:off x="2844537" y="3513160"/>
            <a:ext cx="2657847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Tukea</a:t>
            </a:r>
            <a:r>
              <a:rPr lang="en" sz="18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työpaikalla</a:t>
            </a:r>
            <a:endParaRPr sz="18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2725272" y="3816312"/>
            <a:ext cx="2630810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Luottamushenkilöverkosto</a:t>
            </a:r>
            <a:endParaRPr sz="15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" name="Google Shape;204;p37"/>
          <p:cNvGrpSpPr/>
          <p:nvPr/>
        </p:nvGrpSpPr>
        <p:grpSpPr>
          <a:xfrm>
            <a:off x="255618" y="3140525"/>
            <a:ext cx="1720350" cy="1351575"/>
            <a:chOff x="472854" y="4187366"/>
            <a:chExt cx="2293800" cy="1802100"/>
          </a:xfrm>
        </p:grpSpPr>
        <p:sp>
          <p:nvSpPr>
            <p:cNvPr id="205" name="Google Shape;205;p37"/>
            <p:cNvSpPr/>
            <p:nvPr/>
          </p:nvSpPr>
          <p:spPr>
            <a:xfrm>
              <a:off x="472854" y="4187366"/>
              <a:ext cx="2293800" cy="18021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7"/>
            <p:cNvSpPr txBox="1"/>
            <p:nvPr/>
          </p:nvSpPr>
          <p:spPr>
            <a:xfrm>
              <a:off x="631718" y="4857577"/>
              <a:ext cx="1976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A-</a:t>
              </a:r>
              <a:r>
                <a:rPr lang="en" sz="1800" b="1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kassa</a:t>
              </a:r>
              <a:endParaRPr sz="18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7" name="Google Shape;207;p37"/>
          <p:cNvGrpSpPr/>
          <p:nvPr/>
        </p:nvGrpSpPr>
        <p:grpSpPr>
          <a:xfrm>
            <a:off x="679649" y="1447544"/>
            <a:ext cx="3288375" cy="1653525"/>
            <a:chOff x="276715" y="1821105"/>
            <a:chExt cx="4384500" cy="2204700"/>
          </a:xfrm>
        </p:grpSpPr>
        <p:sp>
          <p:nvSpPr>
            <p:cNvPr id="208" name="Google Shape;208;p37"/>
            <p:cNvSpPr/>
            <p:nvPr/>
          </p:nvSpPr>
          <p:spPr>
            <a:xfrm>
              <a:off x="276715" y="1821105"/>
              <a:ext cx="4384500" cy="22047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7"/>
            <p:cNvSpPr txBox="1"/>
            <p:nvPr/>
          </p:nvSpPr>
          <p:spPr>
            <a:xfrm>
              <a:off x="519858" y="2204245"/>
              <a:ext cx="389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Työehtosopimuksia</a:t>
              </a:r>
              <a:endParaRPr sz="18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37"/>
            <p:cNvSpPr txBox="1"/>
            <p:nvPr/>
          </p:nvSpPr>
          <p:spPr>
            <a:xfrm>
              <a:off x="1104470" y="2665946"/>
              <a:ext cx="2919900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en" sz="1500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Liitto</a:t>
              </a:r>
              <a:r>
                <a:rPr lang="en" sz="15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500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neuvottelee</a:t>
              </a:r>
              <a:r>
                <a:rPr lang="en" sz="15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500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työehdoista</a:t>
              </a:r>
              <a:r>
                <a:rPr lang="en" sz="15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 dirty="0"/>
            </a:p>
          </p:txBody>
        </p:sp>
      </p:grpSp>
      <p:sp>
        <p:nvSpPr>
          <p:cNvPr id="212" name="Google Shape;212;p37"/>
          <p:cNvSpPr/>
          <p:nvPr/>
        </p:nvSpPr>
        <p:spPr>
          <a:xfrm>
            <a:off x="6041777" y="2886566"/>
            <a:ext cx="2630025" cy="14283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37"/>
          <p:cNvGrpSpPr/>
          <p:nvPr/>
        </p:nvGrpSpPr>
        <p:grpSpPr>
          <a:xfrm>
            <a:off x="4173461" y="1949956"/>
            <a:ext cx="1720350" cy="1170450"/>
            <a:chOff x="8573190" y="1338131"/>
            <a:chExt cx="2293800" cy="1560600"/>
          </a:xfrm>
        </p:grpSpPr>
        <p:sp>
          <p:nvSpPr>
            <p:cNvPr id="216" name="Google Shape;216;p37"/>
            <p:cNvSpPr/>
            <p:nvPr/>
          </p:nvSpPr>
          <p:spPr>
            <a:xfrm>
              <a:off x="8573190" y="1338131"/>
              <a:ext cx="2293800" cy="15606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7"/>
            <p:cNvSpPr txBox="1"/>
            <p:nvPr/>
          </p:nvSpPr>
          <p:spPr>
            <a:xfrm>
              <a:off x="8697992" y="1887586"/>
              <a:ext cx="2044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err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Pressikortti</a:t>
              </a:r>
              <a:endParaRPr sz="1100" dirty="0"/>
            </a:p>
          </p:txBody>
        </p:sp>
      </p:grpSp>
      <p:sp>
        <p:nvSpPr>
          <p:cNvPr id="25" name="Google Shape;217;p37">
            <a:extLst>
              <a:ext uri="{FF2B5EF4-FFF2-40B4-BE49-F238E27FC236}">
                <a16:creationId xmlns:a16="http://schemas.microsoft.com/office/drawing/2014/main" id="{FE5C985A-F2CD-A44D-A474-A80B85D95D8B}"/>
              </a:ext>
            </a:extLst>
          </p:cNvPr>
          <p:cNvSpPr txBox="1"/>
          <p:nvPr/>
        </p:nvSpPr>
        <p:spPr>
          <a:xfrm>
            <a:off x="6590214" y="3470037"/>
            <a:ext cx="1533150" cy="3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Koulutukset</a:t>
            </a:r>
            <a:endParaRPr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>
            <a:spLocks noGrp="1"/>
          </p:cNvSpPr>
          <p:nvPr>
            <p:ph type="ctrTitle"/>
          </p:nvPr>
        </p:nvSpPr>
        <p:spPr>
          <a:xfrm>
            <a:off x="718746" y="769178"/>
            <a:ext cx="6198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0A03"/>
              </a:buClr>
              <a:buSzPts val="2400"/>
              <a:buFont typeface="Cambria"/>
              <a:buNone/>
            </a:pPr>
            <a:r>
              <a:rPr lang="en" sz="3200" dirty="0" err="1">
                <a:highlight>
                  <a:schemeClr val="lt1"/>
                </a:highlight>
              </a:rPr>
              <a:t>Lisäksi</a:t>
            </a:r>
            <a:r>
              <a:rPr lang="en" sz="3200" dirty="0">
                <a:highlight>
                  <a:schemeClr val="lt1"/>
                </a:highlight>
              </a:rPr>
              <a:t>:</a:t>
            </a:r>
            <a:endParaRPr sz="3200" dirty="0">
              <a:highlight>
                <a:schemeClr val="lt1"/>
              </a:highlight>
            </a:endParaRPr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>
            <a:off x="718746" y="1412581"/>
            <a:ext cx="3749887" cy="33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Jäsenvakuutus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Journalisti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Etuja ja alennuksia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Liiton lomapaikat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Mahdollisuus hakea apurahaa </a:t>
            </a:r>
            <a:r>
              <a:rPr lang="fi-FI" sz="1800" dirty="0" err="1"/>
              <a:t>Jokesilta</a:t>
            </a:r>
            <a:endParaRPr lang="fi-FI" sz="180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r>
              <a:rPr lang="fi-FI" sz="1800" dirty="0"/>
              <a:t>Mahdollisuus liittyä Mediakuntaan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2B0A03"/>
              </a:buClr>
              <a:buSzPts val="1500"/>
              <a:buNone/>
            </a:pPr>
            <a:endParaRPr sz="2000" dirty="0"/>
          </a:p>
        </p:txBody>
      </p:sp>
      <p:sp>
        <p:nvSpPr>
          <p:cNvPr id="225" name="Google Shape;225;p38"/>
          <p:cNvSpPr txBox="1"/>
          <p:nvPr/>
        </p:nvSpPr>
        <p:spPr>
          <a:xfrm>
            <a:off x="3161045" y="4738407"/>
            <a:ext cx="282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2"/>
              </a:solidFill>
              <a:highlight>
                <a:srgbClr val="FFFF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C2B994-B39F-734B-B0E5-18B2E0E0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143" y="769178"/>
            <a:ext cx="3118821" cy="3866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1614438" y="784050"/>
            <a:ext cx="59151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E0DA"/>
              </a:buClr>
              <a:buSzPts val="3800"/>
              <a:buFont typeface="Cambria"/>
              <a:buNone/>
            </a:pPr>
            <a:r>
              <a:rPr lang="en" dirty="0"/>
              <a:t>”</a:t>
            </a:r>
            <a:r>
              <a:rPr lang="fi-FI" dirty="0"/>
              <a:t>Journalistiliitto puolustaa journalismia, sen eettisiä sääntöjä sekä sananvapautta.”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ctrTitle"/>
          </p:nvPr>
        </p:nvSpPr>
        <p:spPr>
          <a:xfrm>
            <a:off x="668869" y="642990"/>
            <a:ext cx="4237086" cy="440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Kuka voi liittyä jäseneksi?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00106CF-A9D6-714A-A028-D9E7D9466D75}"/>
              </a:ext>
            </a:extLst>
          </p:cNvPr>
          <p:cNvSpPr txBox="1"/>
          <p:nvPr/>
        </p:nvSpPr>
        <p:spPr>
          <a:xfrm>
            <a:off x="668868" y="1264257"/>
            <a:ext cx="4404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>
                <a:latin typeface="Cambria" panose="02040503050406030204" pitchFamily="18" charset="0"/>
              </a:rPr>
              <a:t>Voit liittyä, jos saat suurimman osan tuloistasi journalistisesta työstä, media-alalta, kustannusalalta tai viestintätyöstä.</a:t>
            </a:r>
          </a:p>
          <a:p>
            <a:endParaRPr lang="sv-FI" dirty="0">
              <a:latin typeface="Cambria" panose="02040503050406030204" pitchFamily="18" charset="0"/>
            </a:endParaRPr>
          </a:p>
          <a:p>
            <a:r>
              <a:rPr lang="sv-FI" dirty="0">
                <a:latin typeface="Cambria" panose="02040503050406030204" pitchFamily="18" charset="0"/>
              </a:rPr>
              <a:t>Olet freelancer, joka saa suurimman osan tuloistaan journalistisesta työstä, media-alalta, kustannusalalta tai viestintätyöstä.</a:t>
            </a:r>
          </a:p>
          <a:p>
            <a:br>
              <a:rPr lang="sv-FI" dirty="0">
                <a:latin typeface="Cambria" panose="02040503050406030204" pitchFamily="18" charset="0"/>
              </a:rPr>
            </a:br>
            <a:endParaRPr lang="sv-FI" dirty="0">
              <a:latin typeface="Cambria" panose="02040503050406030204" pitchFamily="18" charset="0"/>
            </a:endParaRPr>
          </a:p>
          <a:p>
            <a:r>
              <a:rPr lang="sv-FI" dirty="0">
                <a:latin typeface="Cambria" panose="02040503050406030204" pitchFamily="18" charset="0"/>
              </a:rPr>
              <a:t>Olet alan opettaja tai tutkija.</a:t>
            </a:r>
          </a:p>
          <a:p>
            <a:br>
              <a:rPr lang="sv-FI" dirty="0">
                <a:latin typeface="Cambria" panose="02040503050406030204" pitchFamily="18" charset="0"/>
              </a:rPr>
            </a:br>
            <a:endParaRPr lang="sv-FI" dirty="0">
              <a:latin typeface="Cambria" panose="02040503050406030204" pitchFamily="18" charset="0"/>
            </a:endParaRPr>
          </a:p>
          <a:p>
            <a:r>
              <a:rPr lang="sv-FI" dirty="0">
                <a:latin typeface="Cambria" panose="02040503050406030204" pitchFamily="18" charset="0"/>
              </a:rPr>
              <a:t>Olet media-alan ammattiin opiskeleva.</a:t>
            </a:r>
          </a:p>
          <a:p>
            <a:endParaRPr lang="fi-FI" dirty="0">
              <a:latin typeface="Cambria" panose="02040503050406030204" pitchFamily="18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AA6B06-5ABB-5B4B-8094-77264613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439" y="1083390"/>
            <a:ext cx="3377343" cy="3561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mbria"/>
              <a:buNone/>
            </a:pPr>
            <a:r>
              <a:rPr lang="fi-FI" dirty="0"/>
              <a:t>Paljonko jäsenyys maksaa? </a:t>
            </a:r>
            <a:br>
              <a:rPr lang="fi-FI" dirty="0"/>
            </a:br>
            <a:br>
              <a:rPr lang="fi-FI" dirty="0"/>
            </a:br>
            <a:r>
              <a:rPr lang="fi-FI" sz="2800" dirty="0"/>
              <a:t>Opiskelija 4 e/kk</a:t>
            </a:r>
            <a:br>
              <a:rPr lang="fi-FI" sz="2800" dirty="0"/>
            </a:br>
            <a:r>
              <a:rPr lang="fi-FI" sz="2800" dirty="0"/>
              <a:t>Freelancer 20 e/kk</a:t>
            </a:r>
            <a:br>
              <a:rPr lang="fi-FI" sz="2800" dirty="0"/>
            </a:br>
            <a:r>
              <a:rPr lang="fi-FI" sz="2800" dirty="0"/>
              <a:t>Työsuhteinen 1,4% bruttopalkasta</a:t>
            </a:r>
            <a:br>
              <a:rPr lang="sv-SE" sz="2800" dirty="0"/>
            </a:br>
            <a:br>
              <a:rPr lang="sv-SE" sz="2800" dirty="0"/>
            </a:br>
            <a:r>
              <a:rPr lang="sv-SE" sz="1400" b="0" dirty="0"/>
              <a:t>(2024)</a:t>
            </a:r>
          </a:p>
        </p:txBody>
      </p:sp>
    </p:spTree>
    <p:extLst>
      <p:ext uri="{BB962C8B-B14F-4D97-AF65-F5344CB8AC3E}">
        <p14:creationId xmlns:p14="http://schemas.microsoft.com/office/powerpoint/2010/main" val="41361851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t här är Journalistförbundet_2024" id="{BF3F4EF2-5109-1947-AB81-91C7994F9910}" vid="{9B0C521C-1234-AE45-80DA-809034375C5A}"/>
    </a:ext>
  </a:extLst>
</a:theme>
</file>

<file path=ppt/theme/theme2.xml><?xml version="1.0" encoding="utf-8"?>
<a:theme xmlns:a="http://schemas.openxmlformats.org/drawingml/2006/main" name="Theme1">
  <a:themeElements>
    <a:clrScheme name="Journalistiliitto">
      <a:dk1>
        <a:srgbClr val="000000"/>
      </a:dk1>
      <a:lt1>
        <a:srgbClr val="FFFFFF"/>
      </a:lt1>
      <a:dk2>
        <a:srgbClr val="1E0F49"/>
      </a:dk2>
      <a:lt2>
        <a:srgbClr val="FCE0DA"/>
      </a:lt2>
      <a:accent1>
        <a:srgbClr val="241EFF"/>
      </a:accent1>
      <a:accent2>
        <a:srgbClr val="FF5651"/>
      </a:accent2>
      <a:accent3>
        <a:srgbClr val="B6533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231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t här är Journalistförbundet_2024" id="{BF3F4EF2-5109-1947-AB81-91C7994F9910}" vid="{83818879-F659-344B-B808-B807AD13FA3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456</Words>
  <Application>Microsoft Macintosh PowerPoint</Application>
  <PresentationFormat>Bildspel på skärmen (16:9)</PresentationFormat>
  <Paragraphs>114</Paragraphs>
  <Slides>19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Simple Light</vt:lpstr>
      <vt:lpstr>Theme1</vt:lpstr>
      <vt:lpstr>Suomen Journalistiliitto</vt:lpstr>
      <vt:lpstr>Journalistiliitto valvoo jäsentensä etuja ja puolustaa sananvapautta </vt:lpstr>
      <vt:lpstr>Sana. Kuva. Ääni.</vt:lpstr>
      <vt:lpstr>Journalistiliitto puolustaa median moniäänisyyttä</vt:lpstr>
      <vt:lpstr>Journalistiliitto tarjoaa:</vt:lpstr>
      <vt:lpstr>Lisäksi:</vt:lpstr>
      <vt:lpstr>”Journalistiliitto puolustaa journalismia, sen eettisiä sääntöjä sekä sananvapautta.”</vt:lpstr>
      <vt:lpstr>Kuka voi liittyä jäseneksi?</vt:lpstr>
      <vt:lpstr>Paljonko jäsenyys maksaa?   Opiskelija 4 e/kk Freelancer 20 e/kk Työsuhteinen 1,4% bruttopalkasta  (2024)</vt:lpstr>
      <vt:lpstr>Jäsenyhdistykset</vt:lpstr>
      <vt:lpstr>Liityt jäsenyhdistykseen</vt:lpstr>
      <vt:lpstr>Jäsenyhdistykset:</vt:lpstr>
      <vt:lpstr>Yhdistykset järjestävät koulutuksia ja yhteisiä tapahtumia, matkoja ja muita tilaisuuksia.</vt:lpstr>
      <vt:lpstr>Journalistiliiton toimisto</vt:lpstr>
      <vt:lpstr>Liiton henkilökunta</vt:lpstr>
      <vt:lpstr>Lainsäädäntövaikuttaminen:</vt:lpstr>
      <vt:lpstr>Valtuusto päättää</vt:lpstr>
      <vt:lpstr>Liiton hallinto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Finlands Journalistförbund </dc:title>
  <cp:lastModifiedBy>Leo Laurent</cp:lastModifiedBy>
  <cp:revision>16</cp:revision>
  <dcterms:modified xsi:type="dcterms:W3CDTF">2024-11-05T06:30:58Z</dcterms:modified>
</cp:coreProperties>
</file>