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  <p:sldMasterId id="2147483679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6" r:id="rId11"/>
    <p:sldId id="264" r:id="rId12"/>
    <p:sldId id="265" r:id="rId13"/>
    <p:sldId id="27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a Laurent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39" d="100"/>
          <a:sy n="139" d="100"/>
        </p:scale>
        <p:origin x="176" y="5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8-10T04:07:57.624" idx="1">
    <p:pos x="452" y="484"/>
    <p:text>gör karta av detta</p:text>
  </p:cm>
  <p:cm authorId="0" dt="2023-08-10T04:07:57.624" idx="2">
    <p:pos x="452" y="484"/>
    <p:text>de nationella föreningarna i en "boll" bredvid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b319b407d_0_2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25b319b407d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5b319b407d_0_10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25b319b407d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11bed7772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11bed7772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e57f9f97f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1e57f9f97f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5b319b407d_0_12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25b319b407d_0_1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e57f9f97f9_0_1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1e57f9f97f9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e57f9f97f9_0_2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1e57f9f97f9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5b319b407d_0_7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25b319b407d_0_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e57f9f97f9_0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1e57f9f97f9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e57f9f97f9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1e57f9f97f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5b319b407d_0_14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25b319b407d_0_1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b319b407d_0_5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25b319b407d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5b319b407d_0_15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25b319b407d_0_1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5b319b407d_0_6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25b319b407d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e57f9f97f9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1e57f9f97f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e57f9f97f9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1e57f9f97f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e57f9f97f9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1e57f9f97f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e57f9f97f9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1e57f9f97f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11bed777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11bed777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e57f9f97f9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1e57f9f97f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716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oitus MUSTE">
  <p:cSld name="Aloitus MUSTE">
    <p:bg>
      <p:bgPr>
        <a:solidFill>
          <a:srgbClr val="1E0F49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628650" y="1189432"/>
            <a:ext cx="7886700" cy="12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E0DA"/>
              </a:buClr>
              <a:buSzPts val="3800"/>
              <a:buFont typeface="Cambria"/>
              <a:buNone/>
              <a:defRPr sz="3800" b="1">
                <a:solidFill>
                  <a:srgbClr val="FCE0D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7055" y="3267984"/>
            <a:ext cx="1064680" cy="135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7055" y="3267984"/>
            <a:ext cx="1064680" cy="135132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2565713" y="2389523"/>
            <a:ext cx="402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oitus NAKU">
  <p:cSld name="Aloitus NAKU">
    <p:bg>
      <p:bgPr>
        <a:solidFill>
          <a:srgbClr val="FCE0DA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628650" y="1189432"/>
            <a:ext cx="7886700" cy="12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0F49"/>
              </a:buClr>
              <a:buSzPts val="3800"/>
              <a:buFont typeface="Cambria"/>
              <a:buNone/>
              <a:defRPr sz="3800" b="1">
                <a:solidFill>
                  <a:srgbClr val="1E0F4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2565713" y="2389523"/>
            <a:ext cx="402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7055" y="3267984"/>
            <a:ext cx="1064680" cy="135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7055" y="3267984"/>
            <a:ext cx="1064680" cy="1351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usi osa / Väliotsikko NAKU" type="titleOnly">
  <p:cSld name="TITLE_ONLY">
    <p:bg>
      <p:bgPr>
        <a:solidFill>
          <a:srgbClr val="FCE0DA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4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0F49"/>
              </a:buClr>
              <a:buSzPts val="3800"/>
              <a:buFont typeface="Cambria"/>
              <a:buNone/>
              <a:defRPr sz="3800" b="1">
                <a:solidFill>
                  <a:srgbClr val="1E0F4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eksti">
  <p:cSld name="2_Teksti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ctrTitle"/>
          </p:nvPr>
        </p:nvSpPr>
        <p:spPr>
          <a:xfrm>
            <a:off x="668869" y="642990"/>
            <a:ext cx="61989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0A03"/>
              </a:buClr>
              <a:buSzPts val="2400"/>
              <a:buFont typeface="Cambria"/>
              <a:buNone/>
              <a:defRPr sz="2400" b="1">
                <a:solidFill>
                  <a:srgbClr val="2B0A0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73" name="Google Shape;73;p17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5186" y="378271"/>
            <a:ext cx="1205703" cy="21851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1513115" y="1484714"/>
            <a:ext cx="6114300" cy="3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  <a:defRPr>
                <a:solidFill>
                  <a:srgbClr val="2B0A03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/>
          <p:nvPr/>
        </p:nvSpPr>
        <p:spPr>
          <a:xfrm>
            <a:off x="5363323" y="34982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" sz="1100" b="0" i="0" u="none" strike="noStrike" cap="none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  |</a:t>
            </a:r>
            <a:endParaRPr sz="1100"/>
          </a:p>
        </p:txBody>
      </p:sp>
      <p:pic>
        <p:nvPicPr>
          <p:cNvPr id="76" name="Google Shape;76;p17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5186" y="378271"/>
            <a:ext cx="1205703" cy="21851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/>
        </p:nvSpPr>
        <p:spPr>
          <a:xfrm>
            <a:off x="5363323" y="34982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" sz="1100" b="0" i="0" u="none" strike="noStrike" cap="none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  |</a:t>
            </a:r>
            <a:endParaRPr sz="110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 2 palstaa">
  <p:cSld name="Teksti 2 palstaa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ctrTitle"/>
          </p:nvPr>
        </p:nvSpPr>
        <p:spPr>
          <a:xfrm>
            <a:off x="668870" y="642990"/>
            <a:ext cx="61989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0A03"/>
              </a:buClr>
              <a:buSzPts val="2400"/>
              <a:buFont typeface="Cambria"/>
              <a:buNone/>
              <a:defRPr sz="2400" b="1">
                <a:solidFill>
                  <a:srgbClr val="2B0A0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ubTitle" idx="1"/>
          </p:nvPr>
        </p:nvSpPr>
        <p:spPr>
          <a:xfrm>
            <a:off x="1531650" y="1479480"/>
            <a:ext cx="6095400" cy="3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Font typeface="Arial"/>
              <a:buNone/>
              <a:defRPr sz="1500" b="0" i="0">
                <a:solidFill>
                  <a:srgbClr val="2B0A03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18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5186" y="378271"/>
            <a:ext cx="1205703" cy="21851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/>
          <p:nvPr/>
        </p:nvSpPr>
        <p:spPr>
          <a:xfrm>
            <a:off x="5363323" y="34982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  |</a:t>
            </a:r>
            <a:endParaRPr sz="1100"/>
          </a:p>
        </p:txBody>
      </p:sp>
      <p:pic>
        <p:nvPicPr>
          <p:cNvPr id="85" name="Google Shape;85;p18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5186" y="378271"/>
            <a:ext cx="1205703" cy="21851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5363323" y="34982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  |</a:t>
            </a:r>
            <a:endParaRPr sz="110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32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usi osa / Väliotsikko MUSTE">
  <p:cSld name="Uusi osa / Väliotsikko MUSTE">
    <p:bg>
      <p:bgPr>
        <a:solidFill>
          <a:srgbClr val="1E0F49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4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E0DA"/>
              </a:buClr>
              <a:buSzPts val="3800"/>
              <a:buFont typeface="Cambria"/>
              <a:buNone/>
              <a:defRPr sz="3800" b="1">
                <a:solidFill>
                  <a:srgbClr val="FCE0D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CE0DA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CE0DA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 ja kuva">
  <p:cSld name="Teksti ja kuva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body" idx="1"/>
          </p:nvPr>
        </p:nvSpPr>
        <p:spPr>
          <a:xfrm>
            <a:off x="1531651" y="1477103"/>
            <a:ext cx="3040500" cy="30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  <a:defRPr>
                <a:solidFill>
                  <a:srgbClr val="2B0A03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ctrTitle"/>
          </p:nvPr>
        </p:nvSpPr>
        <p:spPr>
          <a:xfrm>
            <a:off x="668870" y="642990"/>
            <a:ext cx="39096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0A03"/>
              </a:buClr>
              <a:buSzPts val="2400"/>
              <a:buFont typeface="Cambria"/>
              <a:buNone/>
              <a:defRPr sz="2400" b="1">
                <a:solidFill>
                  <a:srgbClr val="2B0A0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>
            <a:spLocks noGrp="1"/>
          </p:cNvSpPr>
          <p:nvPr>
            <p:ph type="pic" idx="2"/>
          </p:nvPr>
        </p:nvSpPr>
        <p:spPr>
          <a:xfrm>
            <a:off x="4833938" y="650558"/>
            <a:ext cx="3888600" cy="3888600"/>
          </a:xfrm>
          <a:prstGeom prst="rect">
            <a:avLst/>
          </a:prstGeom>
          <a:noFill/>
          <a:ln>
            <a:noFill/>
          </a:ln>
        </p:spPr>
      </p:sp>
      <p:pic>
        <p:nvPicPr>
          <p:cNvPr id="98" name="Google Shape;98;p20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5186" y="378271"/>
            <a:ext cx="1205703" cy="21851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 txBox="1"/>
          <p:nvPr/>
        </p:nvSpPr>
        <p:spPr>
          <a:xfrm>
            <a:off x="5363323" y="34982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  |</a:t>
            </a:r>
            <a:endParaRPr sz="1100"/>
          </a:p>
        </p:txBody>
      </p:sp>
      <p:pic>
        <p:nvPicPr>
          <p:cNvPr id="100" name="Google Shape;100;p20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5186" y="378271"/>
            <a:ext cx="1205703" cy="21851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/>
        </p:nvSpPr>
        <p:spPr>
          <a:xfrm>
            <a:off x="5363323" y="34982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  |</a:t>
            </a:r>
            <a:endParaRPr sz="110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32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tsikko ja kuva">
  <p:cSld name="1_Otsikko ja kuva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ctrTitle"/>
          </p:nvPr>
        </p:nvSpPr>
        <p:spPr>
          <a:xfrm>
            <a:off x="668869" y="642990"/>
            <a:ext cx="61989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0A03"/>
              </a:buClr>
              <a:buSzPts val="2400"/>
              <a:buFont typeface="Cambria"/>
              <a:buNone/>
              <a:defRPr sz="2400" b="1">
                <a:solidFill>
                  <a:srgbClr val="2B0A0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06" name="Google Shape;106;p21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5186" y="378271"/>
            <a:ext cx="1205703" cy="21851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/>
          <p:nvPr/>
        </p:nvSpPr>
        <p:spPr>
          <a:xfrm>
            <a:off x="5363323" y="34982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  |</a:t>
            </a:r>
            <a:endParaRPr sz="1100"/>
          </a:p>
        </p:txBody>
      </p:sp>
      <p:pic>
        <p:nvPicPr>
          <p:cNvPr id="108" name="Google Shape;108;p21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5186" y="378271"/>
            <a:ext cx="1205703" cy="21851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5363323" y="34982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  |</a:t>
            </a:r>
            <a:endParaRPr sz="1100"/>
          </a:p>
        </p:txBody>
      </p:sp>
      <p:sp>
        <p:nvSpPr>
          <p:cNvPr id="110" name="Google Shape;110;p21"/>
          <p:cNvSpPr>
            <a:spLocks noGrp="1"/>
          </p:cNvSpPr>
          <p:nvPr>
            <p:ph type="pic" idx="2"/>
          </p:nvPr>
        </p:nvSpPr>
        <p:spPr>
          <a:xfrm>
            <a:off x="757051" y="1380506"/>
            <a:ext cx="7976400" cy="3151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924">
          <p15:clr>
            <a:srgbClr val="FBAE40"/>
          </p15:clr>
        </p15:guide>
        <p15:guide id="3" pos="43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kuvaa">
  <p:cSld name="2 kuvaa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>
            <a:spLocks noGrp="1"/>
          </p:cNvSpPr>
          <p:nvPr>
            <p:ph type="pic" idx="2"/>
          </p:nvPr>
        </p:nvSpPr>
        <p:spPr>
          <a:xfrm>
            <a:off x="417910" y="642938"/>
            <a:ext cx="4050600" cy="38886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22"/>
          <p:cNvSpPr>
            <a:spLocks noGrp="1"/>
          </p:cNvSpPr>
          <p:nvPr>
            <p:ph type="pic" idx="3"/>
          </p:nvPr>
        </p:nvSpPr>
        <p:spPr>
          <a:xfrm>
            <a:off x="4674944" y="642938"/>
            <a:ext cx="4050600" cy="3888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uvaa">
  <p:cSld name="3 kuvaa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>
            <a:spLocks noGrp="1"/>
          </p:cNvSpPr>
          <p:nvPr>
            <p:ph type="pic" idx="2"/>
          </p:nvPr>
        </p:nvSpPr>
        <p:spPr>
          <a:xfrm>
            <a:off x="3266901" y="642938"/>
            <a:ext cx="2616000" cy="38886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3"/>
          <p:cNvSpPr>
            <a:spLocks noGrp="1"/>
          </p:cNvSpPr>
          <p:nvPr>
            <p:ph type="pic" idx="3"/>
          </p:nvPr>
        </p:nvSpPr>
        <p:spPr>
          <a:xfrm>
            <a:off x="425730" y="642938"/>
            <a:ext cx="2616000" cy="38886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23"/>
          <p:cNvSpPr>
            <a:spLocks noGrp="1"/>
          </p:cNvSpPr>
          <p:nvPr>
            <p:ph type="pic" idx="4"/>
          </p:nvPr>
        </p:nvSpPr>
        <p:spPr>
          <a:xfrm>
            <a:off x="6110677" y="642938"/>
            <a:ext cx="2616000" cy="3888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ysymys / Vastaus MUSTE">
  <p:cSld name="Kysymys / Vastaus MUSTE">
    <p:bg>
      <p:bgPr>
        <a:solidFill>
          <a:srgbClr val="1E0F49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4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E0DA"/>
              </a:buClr>
              <a:buSzPts val="3800"/>
              <a:buFont typeface="Cambria"/>
              <a:buNone/>
              <a:defRPr sz="3800" b="0">
                <a:solidFill>
                  <a:srgbClr val="FCE0D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CE0DA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CE0DA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ysymys / Vastaus NAKU">
  <p:cSld name="Kysymys / Vastaus NAKU">
    <p:bg>
      <p:bgPr>
        <a:solidFill>
          <a:srgbClr val="FCE0DA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4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0F49"/>
              </a:buClr>
              <a:buSzPts val="3800"/>
              <a:buFont typeface="Cambria"/>
              <a:buNone/>
              <a:defRPr sz="3800" b="0">
                <a:solidFill>
                  <a:srgbClr val="1E0F4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itaatti / Nosto NAKU 80 pt">
  <p:cSld name="2_Sitaatti / Nosto NAKU 80 pt">
    <p:bg>
      <p:bgPr>
        <a:solidFill>
          <a:schemeClr val="l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4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ambria"/>
              <a:buNone/>
              <a:defRPr sz="60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taatti / Nosto MUSTE 80 pt">
  <p:cSld name="1_Sitaatti / Nosto MUSTE 80 pt">
    <p:bg>
      <p:bgPr>
        <a:solidFill>
          <a:srgbClr val="1E0F49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CE0DA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CE0DA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4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ambria"/>
              <a:buNone/>
              <a:defRPr sz="6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aatti / Nosto MUSTE 50 pt">
  <p:cSld name="Sitaatti / Nosto MUSTE 50 pt">
    <p:bg>
      <p:bgPr>
        <a:solidFill>
          <a:srgbClr val="1E0F49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4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E0DA"/>
              </a:buClr>
              <a:buSzPts val="3800"/>
              <a:buFont typeface="Cambria"/>
              <a:buNone/>
              <a:defRPr sz="3800" b="0" i="0">
                <a:solidFill>
                  <a:srgbClr val="FCE0D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CE0DA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CE0DA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aatti / Nosto NAKU 50 pt">
  <p:cSld name="Sitaatti / Nosto NAKU 50 pt">
    <p:bg>
      <p:bgPr>
        <a:solidFill>
          <a:srgbClr val="FCE0DA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4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Cambria"/>
              <a:buNone/>
              <a:defRPr sz="3800" b="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graafi">
  <p:cSld name="Otsikko ja graafi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ctrTitle"/>
          </p:nvPr>
        </p:nvSpPr>
        <p:spPr>
          <a:xfrm>
            <a:off x="668869" y="642990"/>
            <a:ext cx="61989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0A03"/>
              </a:buClr>
              <a:buSzPts val="2400"/>
              <a:buFont typeface="Cambria"/>
              <a:buNone/>
              <a:defRPr sz="2400" b="1">
                <a:solidFill>
                  <a:srgbClr val="2B0A0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54" name="Google Shape;154;p30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5186" y="378271"/>
            <a:ext cx="1205703" cy="21851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0"/>
          <p:cNvSpPr txBox="1"/>
          <p:nvPr/>
        </p:nvSpPr>
        <p:spPr>
          <a:xfrm>
            <a:off x="5363323" y="34982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  |</a:t>
            </a:r>
            <a:endParaRPr sz="1100"/>
          </a:p>
        </p:txBody>
      </p:sp>
      <p:pic>
        <p:nvPicPr>
          <p:cNvPr id="156" name="Google Shape;156;p30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5186" y="378271"/>
            <a:ext cx="1205703" cy="21851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0"/>
          <p:cNvSpPr txBox="1"/>
          <p:nvPr/>
        </p:nvSpPr>
        <p:spPr>
          <a:xfrm>
            <a:off x="5363323" y="34982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  |</a:t>
            </a:r>
            <a:endParaRPr sz="1100"/>
          </a:p>
        </p:txBody>
      </p:sp>
      <p:sp>
        <p:nvSpPr>
          <p:cNvPr id="158" name="Google Shape;158;p30"/>
          <p:cNvSpPr>
            <a:spLocks noGrp="1"/>
          </p:cNvSpPr>
          <p:nvPr>
            <p:ph type="pic" idx="2"/>
          </p:nvPr>
        </p:nvSpPr>
        <p:spPr>
          <a:xfrm>
            <a:off x="757051" y="1380506"/>
            <a:ext cx="7976400" cy="3151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924">
          <p15:clr>
            <a:srgbClr val="FBAE40"/>
          </p15:clr>
        </p15:guide>
        <p15:guide id="3" pos="432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kosivun kuva">
  <p:cSld name="Kokosivun kuva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1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1"/>
          <p:cNvSpPr>
            <a:spLocks noGrp="1"/>
          </p:cNvSpPr>
          <p:nvPr>
            <p:ph type="pic" idx="2"/>
          </p:nvPr>
        </p:nvSpPr>
        <p:spPr>
          <a:xfrm>
            <a:off x="417910" y="642938"/>
            <a:ext cx="8315400" cy="3888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kuvaa">
  <p:cSld name="4 kuvaa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2"/>
          <p:cNvSpPr>
            <a:spLocks noGrp="1"/>
          </p:cNvSpPr>
          <p:nvPr>
            <p:ph type="pic" idx="2"/>
          </p:nvPr>
        </p:nvSpPr>
        <p:spPr>
          <a:xfrm>
            <a:off x="417910" y="642938"/>
            <a:ext cx="4050600" cy="18564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32"/>
          <p:cNvSpPr>
            <a:spLocks noGrp="1"/>
          </p:cNvSpPr>
          <p:nvPr>
            <p:ph type="pic" idx="3"/>
          </p:nvPr>
        </p:nvSpPr>
        <p:spPr>
          <a:xfrm>
            <a:off x="4674944" y="646235"/>
            <a:ext cx="4050600" cy="18564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32"/>
          <p:cNvSpPr>
            <a:spLocks noGrp="1"/>
          </p:cNvSpPr>
          <p:nvPr>
            <p:ph type="pic" idx="4"/>
          </p:nvPr>
        </p:nvSpPr>
        <p:spPr>
          <a:xfrm>
            <a:off x="4674944" y="2711998"/>
            <a:ext cx="4050600" cy="18564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32"/>
          <p:cNvSpPr>
            <a:spLocks noGrp="1"/>
          </p:cNvSpPr>
          <p:nvPr>
            <p:ph type="pic" idx="5"/>
          </p:nvPr>
        </p:nvSpPr>
        <p:spPr>
          <a:xfrm>
            <a:off x="417910" y="2713918"/>
            <a:ext cx="4050600" cy="185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  <a:defRPr sz="24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28958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2686051" y="4767262"/>
            <a:ext cx="159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>
            <a:spLocks noGrp="1"/>
          </p:cNvSpPr>
          <p:nvPr>
            <p:ph type="title"/>
          </p:nvPr>
        </p:nvSpPr>
        <p:spPr>
          <a:xfrm>
            <a:off x="628650" y="1189432"/>
            <a:ext cx="7886700" cy="12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E0DA"/>
              </a:buClr>
              <a:buSzPts val="3800"/>
              <a:buFont typeface="Cambria"/>
              <a:buNone/>
            </a:pPr>
            <a:r>
              <a:rPr lang="en"/>
              <a:t>Finlands Journalistförbund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>
            <a:spLocks noGrp="1"/>
          </p:cNvSpPr>
          <p:nvPr>
            <p:ph type="title"/>
          </p:nvPr>
        </p:nvSpPr>
        <p:spPr>
          <a:xfrm>
            <a:off x="1614451" y="784050"/>
            <a:ext cx="62403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E0DA"/>
              </a:buClr>
              <a:buSzPts val="3800"/>
              <a:buFont typeface="Cambria"/>
              <a:buNone/>
            </a:pPr>
            <a:r>
              <a:rPr lang="en" sz="5000"/>
              <a:t>Medlemsföreningar</a:t>
            </a:r>
            <a:endParaRPr sz="5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>
            <a:spLocks noGrp="1"/>
          </p:cNvSpPr>
          <p:nvPr>
            <p:ph type="ctrTitle"/>
          </p:nvPr>
        </p:nvSpPr>
        <p:spPr>
          <a:xfrm>
            <a:off x="668869" y="642990"/>
            <a:ext cx="6198900" cy="440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 ingår i en medlemsförening</a:t>
            </a:r>
            <a:endParaRPr/>
          </a:p>
        </p:txBody>
      </p:sp>
      <p:sp>
        <p:nvSpPr>
          <p:cNvPr id="247" name="Google Shape;247;p42"/>
          <p:cNvSpPr txBox="1">
            <a:spLocks noGrp="1"/>
          </p:cNvSpPr>
          <p:nvPr>
            <p:ph type="body" idx="1"/>
          </p:nvPr>
        </p:nvSpPr>
        <p:spPr>
          <a:xfrm>
            <a:off x="668876" y="1484725"/>
            <a:ext cx="4730060" cy="3216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-SE" sz="1600" dirty="0">
                <a:solidFill>
                  <a:schemeClr val="dk1"/>
                </a:solidFill>
              </a:rPr>
              <a:t>Som medlem i Journalistförbundet ingår du alltid i en av våra 18 medlemsföreningar. 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-SE" sz="1600" dirty="0">
                <a:solidFill>
                  <a:schemeClr val="dk1"/>
                </a:solidFill>
              </a:rPr>
              <a:t>De flesta medlemsföreningar är regionala.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-SE" sz="1600" dirty="0">
                <a:solidFill>
                  <a:schemeClr val="dk1"/>
                </a:solidFill>
              </a:rPr>
              <a:t>En del är riksomfattande: </a:t>
            </a:r>
          </a:p>
          <a:p>
            <a:pPr marL="38735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dk1"/>
                </a:solidFill>
              </a:rPr>
              <a:t>Radio- och TV-redaktörernas förbund (RTRF, på finska RTTL), </a:t>
            </a:r>
          </a:p>
          <a:p>
            <a:pPr marL="387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dk1"/>
                </a:solidFill>
              </a:rPr>
              <a:t>Finlands frilansjournalister (på finska SFJ) </a:t>
            </a:r>
          </a:p>
          <a:p>
            <a:pPr marL="387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dk1"/>
                </a:solidFill>
              </a:rPr>
              <a:t>SET, Film- och mediearbetarnas förbund i Finland.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AB5BD43-0007-6B41-80CB-E77DB1300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862" y="1197448"/>
            <a:ext cx="3014619" cy="32160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1"/>
          <p:cNvSpPr txBox="1">
            <a:spLocks noGrp="1"/>
          </p:cNvSpPr>
          <p:nvPr>
            <p:ph type="ctrTitle"/>
          </p:nvPr>
        </p:nvSpPr>
        <p:spPr>
          <a:xfrm>
            <a:off x="718747" y="478194"/>
            <a:ext cx="61989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0A03"/>
              </a:buClr>
              <a:buSzPts val="2400"/>
              <a:buFont typeface="Cambria"/>
              <a:buNone/>
            </a:pPr>
            <a:r>
              <a:rPr lang="en" sz="3200" dirty="0" err="1">
                <a:highlight>
                  <a:schemeClr val="lt1"/>
                </a:highlight>
              </a:rPr>
              <a:t>Medlemsföreningarna</a:t>
            </a:r>
            <a:r>
              <a:rPr lang="en" sz="3200" dirty="0">
                <a:highlight>
                  <a:schemeClr val="lt1"/>
                </a:highlight>
              </a:rPr>
              <a:t>:</a:t>
            </a:r>
            <a:endParaRPr sz="3200" dirty="0">
              <a:highlight>
                <a:schemeClr val="lt1"/>
              </a:highlight>
            </a:endParaRPr>
          </a:p>
        </p:txBody>
      </p:sp>
      <p:sp>
        <p:nvSpPr>
          <p:cNvPr id="323" name="Google Shape;323;p51"/>
          <p:cNvSpPr txBox="1">
            <a:spLocks noGrp="1"/>
          </p:cNvSpPr>
          <p:nvPr>
            <p:ph type="body" idx="1"/>
          </p:nvPr>
        </p:nvSpPr>
        <p:spPr>
          <a:xfrm>
            <a:off x="718747" y="1138332"/>
            <a:ext cx="3358732" cy="362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300" dirty="0">
                <a:solidFill>
                  <a:srgbClr val="272727"/>
                </a:solidFill>
              </a:rPr>
              <a:t>S</a:t>
            </a:r>
            <a:r>
              <a:rPr lang="sv-SE" sz="1300" dirty="0" err="1">
                <a:solidFill>
                  <a:srgbClr val="272727"/>
                </a:solidFill>
              </a:rPr>
              <a:t>ydösterbottens</a:t>
            </a:r>
            <a:r>
              <a:rPr lang="sv-SE" sz="1300" dirty="0">
                <a:solidFill>
                  <a:srgbClr val="272727"/>
                </a:solidFill>
              </a:rPr>
              <a:t> journalister</a:t>
            </a:r>
            <a:endParaRPr lang="sv-SE" sz="1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sv-SE" sz="1300" dirty="0">
                <a:solidFill>
                  <a:srgbClr val="272727"/>
                </a:solidFill>
              </a:rPr>
              <a:t>Södra Finlands journalister</a:t>
            </a:r>
            <a:endParaRPr lang="sv-SE" sz="1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sv-SE" sz="1300" dirty="0">
                <a:solidFill>
                  <a:srgbClr val="272727"/>
                </a:solidFill>
              </a:rPr>
              <a:t>Helsingforsnejdens journalister</a:t>
            </a:r>
            <a:endParaRPr lang="sv-SE" sz="1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sv-SE" sz="1300" dirty="0">
                <a:solidFill>
                  <a:srgbClr val="272727"/>
                </a:solidFill>
              </a:rPr>
              <a:t>Tavastland-Nyland</a:t>
            </a: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sv-SE" sz="1300" dirty="0">
                <a:solidFill>
                  <a:srgbClr val="272727"/>
                </a:solidFill>
              </a:rPr>
              <a:t>Östra Finlands journalister</a:t>
            </a: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sv-SE" sz="1300" dirty="0">
                <a:solidFill>
                  <a:srgbClr val="272727"/>
                </a:solidFill>
              </a:rPr>
              <a:t>Mellersta Österbottens journalister</a:t>
            </a: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sv-SE" sz="1300" dirty="0">
                <a:solidFill>
                  <a:srgbClr val="272727"/>
                </a:solidFill>
              </a:rPr>
              <a:t>Mellersta Finlands journalister</a:t>
            </a: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sv-SE" sz="1300" dirty="0">
                <a:solidFill>
                  <a:srgbClr val="272727"/>
                </a:solidFill>
              </a:rPr>
              <a:t>Savo-</a:t>
            </a:r>
            <a:r>
              <a:rPr lang="sv-SE" sz="1300" dirty="0" err="1">
                <a:solidFill>
                  <a:srgbClr val="272727"/>
                </a:solidFill>
              </a:rPr>
              <a:t>Kainuun</a:t>
            </a:r>
            <a:r>
              <a:rPr lang="sv-SE" sz="1300" dirty="0">
                <a:solidFill>
                  <a:srgbClr val="272727"/>
                </a:solidFill>
              </a:rPr>
              <a:t> </a:t>
            </a:r>
            <a:r>
              <a:rPr lang="sv-SE" sz="1300" dirty="0" err="1">
                <a:solidFill>
                  <a:srgbClr val="272727"/>
                </a:solidFill>
              </a:rPr>
              <a:t>journalistit</a:t>
            </a:r>
            <a:r>
              <a:rPr lang="sv-SE" sz="1300" dirty="0">
                <a:solidFill>
                  <a:srgbClr val="272727"/>
                </a:solidFill>
              </a:rPr>
              <a:t> </a:t>
            </a:r>
          </a:p>
          <a:p>
            <a:pPr marL="0" indent="0">
              <a:lnSpc>
                <a:spcPct val="130000"/>
              </a:lnSpc>
              <a:spcBef>
                <a:spcPts val="1200"/>
              </a:spcBef>
              <a:buClr>
                <a:schemeClr val="dk1"/>
              </a:buClr>
              <a:buSzPts val="275"/>
            </a:pPr>
            <a:r>
              <a:rPr lang="sv-SE" sz="1300" dirty="0">
                <a:solidFill>
                  <a:srgbClr val="272727"/>
                </a:solidFill>
              </a:rPr>
              <a:t>Kymmenedalens journalister</a:t>
            </a: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300" dirty="0">
              <a:solidFill>
                <a:srgbClr val="272727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2B0A03"/>
              </a:buClr>
              <a:buSzPts val="375"/>
              <a:buNone/>
            </a:pPr>
            <a:endParaRPr sz="1300" dirty="0"/>
          </a:p>
        </p:txBody>
      </p:sp>
      <p:sp>
        <p:nvSpPr>
          <p:cNvPr id="2" name="Google Shape;323;p51">
            <a:extLst>
              <a:ext uri="{FF2B5EF4-FFF2-40B4-BE49-F238E27FC236}">
                <a16:creationId xmlns:a16="http://schemas.microsoft.com/office/drawing/2014/main" id="{E08954ED-D5AE-28C5-85BA-707268D11955}"/>
              </a:ext>
            </a:extLst>
          </p:cNvPr>
          <p:cNvSpPr txBox="1">
            <a:spLocks/>
          </p:cNvSpPr>
          <p:nvPr/>
        </p:nvSpPr>
        <p:spPr>
          <a:xfrm>
            <a:off x="4286917" y="952995"/>
            <a:ext cx="4455866" cy="341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2B0A0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sv-FI" sz="1300" dirty="0">
                <a:solidFill>
                  <a:srgbClr val="272727"/>
                </a:solidFill>
              </a:rPr>
              <a:t>Norra Karelens journalister</a:t>
            </a: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sv-FI" sz="1300" dirty="0">
                <a:solidFill>
                  <a:srgbClr val="272727"/>
                </a:solidFill>
              </a:rPr>
              <a:t>Norra Finlands journalister</a:t>
            </a: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sv-FI" sz="1300" dirty="0">
                <a:solidFill>
                  <a:srgbClr val="272727"/>
                </a:solidFill>
              </a:rPr>
              <a:t>Ålands journalister</a:t>
            </a: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FI" sz="1300" dirty="0">
                <a:solidFill>
                  <a:srgbClr val="272727"/>
                </a:solidFill>
              </a:rPr>
              <a:t>Film- och mediearbetarnas förbund i Finland (SET rf).</a:t>
            </a: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sv-FI" sz="1300" dirty="0">
                <a:solidFill>
                  <a:srgbClr val="272727"/>
                </a:solidFill>
              </a:rPr>
              <a:t>Finlands frilansjournalister</a:t>
            </a: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sv-FI" sz="1300" dirty="0">
                <a:solidFill>
                  <a:srgbClr val="272727"/>
                </a:solidFill>
              </a:rPr>
              <a:t>Satakunnan journalistit</a:t>
            </a: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sv-FI" sz="1300" dirty="0">
                <a:solidFill>
                  <a:srgbClr val="272727"/>
                </a:solidFill>
              </a:rPr>
              <a:t>Birkalands journalister</a:t>
            </a: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sv-FI" sz="1300" dirty="0">
                <a:solidFill>
                  <a:srgbClr val="272727"/>
                </a:solidFill>
              </a:rPr>
              <a:t>Åbo journalistförening</a:t>
            </a: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sv-FI" sz="1300" dirty="0">
                <a:solidFill>
                  <a:srgbClr val="272727"/>
                </a:solidFill>
              </a:rPr>
              <a:t>Radio- och teveredaktörernas förbund</a:t>
            </a:r>
          </a:p>
          <a:p>
            <a:pPr marL="0" indent="0">
              <a:lnSpc>
                <a:spcPct val="70000"/>
              </a:lnSpc>
              <a:spcBef>
                <a:spcPts val="1200"/>
              </a:spcBef>
              <a:buSzPts val="375"/>
            </a:pPr>
            <a:endParaRPr lang="sv-FI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3"/>
          <p:cNvSpPr txBox="1">
            <a:spLocks noGrp="1"/>
          </p:cNvSpPr>
          <p:nvPr>
            <p:ph type="title"/>
          </p:nvPr>
        </p:nvSpPr>
        <p:spPr>
          <a:xfrm>
            <a:off x="1614438" y="784050"/>
            <a:ext cx="59151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0F49"/>
              </a:buClr>
              <a:buSzPts val="3800"/>
              <a:buFont typeface="Cambria"/>
              <a:buNone/>
            </a:pPr>
            <a:r>
              <a:rPr lang="en"/>
              <a:t>Medlemsföreningarna ordnar evenemang och utbildningar lokalt och nationellt.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4"/>
          <p:cNvSpPr txBox="1">
            <a:spLocks noGrp="1"/>
          </p:cNvSpPr>
          <p:nvPr>
            <p:ph type="ctrTitle"/>
          </p:nvPr>
        </p:nvSpPr>
        <p:spPr>
          <a:xfrm>
            <a:off x="718746" y="769178"/>
            <a:ext cx="61989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0A03"/>
              </a:buClr>
              <a:buSzPts val="2400"/>
              <a:buFont typeface="Cambria"/>
              <a:buNone/>
            </a:pPr>
            <a:r>
              <a:rPr lang="en" sz="3200">
                <a:highlight>
                  <a:schemeClr val="lt1"/>
                </a:highlight>
              </a:rPr>
              <a:t>Journalistförbundets kansli</a:t>
            </a:r>
            <a:endParaRPr sz="3200">
              <a:highlight>
                <a:schemeClr val="lt1"/>
              </a:highlight>
            </a:endParaRPr>
          </a:p>
        </p:txBody>
      </p:sp>
      <p:sp>
        <p:nvSpPr>
          <p:cNvPr id="258" name="Google Shape;258;p44"/>
          <p:cNvSpPr txBox="1">
            <a:spLocks noGrp="1"/>
          </p:cNvSpPr>
          <p:nvPr>
            <p:ph type="body" idx="1"/>
          </p:nvPr>
        </p:nvSpPr>
        <p:spPr>
          <a:xfrm>
            <a:off x="646422" y="1452909"/>
            <a:ext cx="3631379" cy="31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r>
              <a:rPr lang="sv-SE" sz="1800" dirty="0"/>
              <a:t>På kansliet i Hagnäs i Helsingfors jobbar 26 personer.</a:t>
            </a:r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endParaRPr lang="sv-SE" sz="1800" dirty="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r>
              <a:rPr lang="sv-SE" sz="1800" dirty="0"/>
              <a:t>Bland de anställda finns jurister, sakkunniga, ombud, journalister och experter på kommunikation.</a:t>
            </a:r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endParaRPr lang="sv-SE" sz="1800" dirty="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r>
              <a:rPr lang="sv-SE" sz="1800" dirty="0"/>
              <a:t>Personalen jobbar för medlemmarna. </a:t>
            </a:r>
          </a:p>
        </p:txBody>
      </p:sp>
      <p:sp>
        <p:nvSpPr>
          <p:cNvPr id="259" name="Google Shape;259;p44"/>
          <p:cNvSpPr txBox="1"/>
          <p:nvPr/>
        </p:nvSpPr>
        <p:spPr>
          <a:xfrm>
            <a:off x="3161045" y="4738407"/>
            <a:ext cx="2823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2"/>
              </a:solidFill>
              <a:highlight>
                <a:srgbClr val="FFFF00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7D9B115-3387-8C4C-B85C-B96E13026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763" y="1452908"/>
            <a:ext cx="4009201" cy="300021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5"/>
          <p:cNvSpPr txBox="1">
            <a:spLocks noGrp="1"/>
          </p:cNvSpPr>
          <p:nvPr>
            <p:ph type="ctrTitle"/>
          </p:nvPr>
        </p:nvSpPr>
        <p:spPr>
          <a:xfrm>
            <a:off x="718746" y="769178"/>
            <a:ext cx="61989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0A03"/>
              </a:buClr>
              <a:buSzPts val="2400"/>
              <a:buFont typeface="Cambria"/>
              <a:buNone/>
            </a:pPr>
            <a:r>
              <a:rPr lang="en" sz="3200">
                <a:highlight>
                  <a:schemeClr val="lt1"/>
                </a:highlight>
              </a:rPr>
              <a:t>Förbundets personal:</a:t>
            </a:r>
            <a:endParaRPr sz="3200">
              <a:highlight>
                <a:schemeClr val="lt1"/>
              </a:highlight>
            </a:endParaRPr>
          </a:p>
        </p:txBody>
      </p:sp>
      <p:sp>
        <p:nvSpPr>
          <p:cNvPr id="265" name="Google Shape;265;p45"/>
          <p:cNvSpPr txBox="1">
            <a:spLocks noGrp="1"/>
          </p:cNvSpPr>
          <p:nvPr>
            <p:ph type="body" idx="1"/>
          </p:nvPr>
        </p:nvSpPr>
        <p:spPr>
          <a:xfrm>
            <a:off x="1513115" y="1484714"/>
            <a:ext cx="6416100" cy="31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Font typeface="Arial" panose="020B0604020202020204" pitchFamily="34" charset="0"/>
              <a:buChar char="•"/>
            </a:pPr>
            <a:r>
              <a:rPr lang="sv-SE" sz="2000" dirty="0"/>
              <a:t>Jobbar för  att påverka lagstiftning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Font typeface="Arial" panose="020B0604020202020204" pitchFamily="34" charset="0"/>
              <a:buChar char="•"/>
            </a:pPr>
            <a:r>
              <a:rPr lang="sv-SE" sz="2000" dirty="0"/>
              <a:t>förhandlar om kollektivavtal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Font typeface="Arial" panose="020B0604020202020204" pitchFamily="34" charset="0"/>
              <a:buChar char="•"/>
            </a:pPr>
            <a:r>
              <a:rPr lang="sv-SE" sz="2000" dirty="0"/>
              <a:t>ger juridisk rådgivning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Font typeface="Arial" panose="020B0604020202020204" pitchFamily="34" charset="0"/>
              <a:buChar char="•"/>
            </a:pPr>
            <a:r>
              <a:rPr lang="sv-SE" sz="2000" dirty="0"/>
              <a:t>jobbar för studerande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Font typeface="Arial" panose="020B0604020202020204" pitchFamily="34" charset="0"/>
              <a:buChar char="•"/>
            </a:pPr>
            <a:r>
              <a:rPr lang="sv-SE" sz="2000" dirty="0"/>
              <a:t>ordnar utbildningar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Font typeface="Arial" panose="020B0604020202020204" pitchFamily="34" charset="0"/>
              <a:buChar char="•"/>
            </a:pPr>
            <a:r>
              <a:rPr lang="sv-SE" sz="2000" dirty="0"/>
              <a:t>försvarar yttrandefriheten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Font typeface="Arial" panose="020B0604020202020204" pitchFamily="34" charset="0"/>
              <a:buChar char="•"/>
            </a:pPr>
            <a:r>
              <a:rPr lang="sv-SE" sz="2000" dirty="0"/>
              <a:t>samarbetar internationellt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Font typeface="Arial" panose="020B0604020202020204" pitchFamily="34" charset="0"/>
              <a:buChar char="•"/>
            </a:pPr>
            <a:r>
              <a:rPr lang="sv-SE" sz="2000" dirty="0"/>
              <a:t>fortbildar förtroendepersoner och fackligt aktiva</a:t>
            </a:r>
            <a:r>
              <a:rPr lang="en" sz="2000" dirty="0"/>
              <a:t>.</a:t>
            </a:r>
            <a:endParaRPr sz="2000" dirty="0"/>
          </a:p>
        </p:txBody>
      </p:sp>
      <p:sp>
        <p:nvSpPr>
          <p:cNvPr id="266" name="Google Shape;266;p45"/>
          <p:cNvSpPr txBox="1"/>
          <p:nvPr/>
        </p:nvSpPr>
        <p:spPr>
          <a:xfrm>
            <a:off x="3161045" y="4738407"/>
            <a:ext cx="2823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2"/>
              </a:solidFill>
              <a:highlight>
                <a:srgbClr val="FFFF00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6"/>
          <p:cNvSpPr txBox="1">
            <a:spLocks noGrp="1"/>
          </p:cNvSpPr>
          <p:nvPr>
            <p:ph type="ctrTitle"/>
          </p:nvPr>
        </p:nvSpPr>
        <p:spPr>
          <a:xfrm>
            <a:off x="718746" y="615124"/>
            <a:ext cx="61989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0A03"/>
              </a:buClr>
              <a:buSzPts val="2400"/>
              <a:buFont typeface="Cambria"/>
              <a:buNone/>
            </a:pPr>
            <a:r>
              <a:rPr lang="en"/>
              <a:t>Påverkansarbete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72" name="Google Shape;272;p46"/>
          <p:cNvSpPr txBox="1"/>
          <p:nvPr/>
        </p:nvSpPr>
        <p:spPr>
          <a:xfrm>
            <a:off x="3161045" y="4738407"/>
            <a:ext cx="2823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2"/>
              </a:solidFill>
              <a:highlight>
                <a:srgbClr val="FFFF00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73" name="Google Shape;273;p46"/>
          <p:cNvGrpSpPr/>
          <p:nvPr/>
        </p:nvGrpSpPr>
        <p:grpSpPr>
          <a:xfrm>
            <a:off x="5756640" y="782170"/>
            <a:ext cx="2996100" cy="1885500"/>
            <a:chOff x="7849770" y="3303931"/>
            <a:chExt cx="3994800" cy="2514000"/>
          </a:xfrm>
        </p:grpSpPr>
        <p:sp>
          <p:nvSpPr>
            <p:cNvPr id="274" name="Google Shape;274;p46"/>
            <p:cNvSpPr/>
            <p:nvPr/>
          </p:nvSpPr>
          <p:spPr>
            <a:xfrm>
              <a:off x="7849770" y="3303931"/>
              <a:ext cx="3994800" cy="25140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46"/>
            <p:cNvSpPr txBox="1"/>
            <p:nvPr/>
          </p:nvSpPr>
          <p:spPr>
            <a:xfrm>
              <a:off x="8229953" y="3699358"/>
              <a:ext cx="3224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Självanställda</a:t>
              </a:r>
              <a:endParaRPr sz="18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6" name="Google Shape;276;p46"/>
            <p:cNvSpPr txBox="1"/>
            <p:nvPr/>
          </p:nvSpPr>
          <p:spPr>
            <a:xfrm>
              <a:off x="8595666" y="4139098"/>
              <a:ext cx="29508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kollektiv förhandlingsrätt</a:t>
              </a:r>
              <a:endParaRPr sz="11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gemensamt socialskydd</a:t>
              </a:r>
              <a:endParaRPr sz="1100"/>
            </a:p>
          </p:txBody>
        </p:sp>
      </p:grpSp>
      <p:sp>
        <p:nvSpPr>
          <p:cNvPr id="277" name="Google Shape;277;p46"/>
          <p:cNvSpPr/>
          <p:nvPr/>
        </p:nvSpPr>
        <p:spPr>
          <a:xfrm>
            <a:off x="2241093" y="3238007"/>
            <a:ext cx="3565800" cy="1351500"/>
          </a:xfrm>
          <a:prstGeom prst="ellipse">
            <a:avLst/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6"/>
          <p:cNvSpPr txBox="1"/>
          <p:nvPr/>
        </p:nvSpPr>
        <p:spPr>
          <a:xfrm>
            <a:off x="2733137" y="3528259"/>
            <a:ext cx="3113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Hatretorik</a:t>
            </a:r>
            <a:endParaRPr sz="18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9" name="Google Shape;279;p46"/>
          <p:cNvSpPr txBox="1"/>
          <p:nvPr/>
        </p:nvSpPr>
        <p:spPr>
          <a:xfrm>
            <a:off x="2871574" y="3810992"/>
            <a:ext cx="2836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- Hot och trakasserier under allmänt åtal</a:t>
            </a:r>
            <a:endParaRPr sz="1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80" name="Google Shape;280;p46"/>
          <p:cNvGrpSpPr/>
          <p:nvPr/>
        </p:nvGrpSpPr>
        <p:grpSpPr>
          <a:xfrm>
            <a:off x="255618" y="3140525"/>
            <a:ext cx="1720350" cy="1351575"/>
            <a:chOff x="472854" y="4187366"/>
            <a:chExt cx="2293800" cy="1802100"/>
          </a:xfrm>
        </p:grpSpPr>
        <p:sp>
          <p:nvSpPr>
            <p:cNvPr id="281" name="Google Shape;281;p46"/>
            <p:cNvSpPr/>
            <p:nvPr/>
          </p:nvSpPr>
          <p:spPr>
            <a:xfrm>
              <a:off x="472854" y="4187366"/>
              <a:ext cx="2293800" cy="18021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46"/>
            <p:cNvSpPr txBox="1"/>
            <p:nvPr/>
          </p:nvSpPr>
          <p:spPr>
            <a:xfrm>
              <a:off x="637201" y="4580144"/>
              <a:ext cx="1976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Yle</a:t>
              </a:r>
              <a:endParaRPr sz="1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46"/>
            <p:cNvSpPr txBox="1"/>
            <p:nvPr/>
          </p:nvSpPr>
          <p:spPr>
            <a:xfrm>
              <a:off x="637197" y="4945100"/>
              <a:ext cx="17001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-finansiering</a:t>
              </a:r>
              <a:endParaRPr sz="11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uppdrag</a:t>
              </a:r>
              <a:endParaRPr sz="1100"/>
            </a:p>
          </p:txBody>
        </p:sp>
      </p:grpSp>
      <p:grpSp>
        <p:nvGrpSpPr>
          <p:cNvPr id="284" name="Google Shape;284;p46"/>
          <p:cNvGrpSpPr/>
          <p:nvPr/>
        </p:nvGrpSpPr>
        <p:grpSpPr>
          <a:xfrm>
            <a:off x="679649" y="1447544"/>
            <a:ext cx="3288375" cy="1653525"/>
            <a:chOff x="276715" y="1821105"/>
            <a:chExt cx="4384500" cy="2204700"/>
          </a:xfrm>
        </p:grpSpPr>
        <p:sp>
          <p:nvSpPr>
            <p:cNvPr id="285" name="Google Shape;285;p46"/>
            <p:cNvSpPr/>
            <p:nvPr/>
          </p:nvSpPr>
          <p:spPr>
            <a:xfrm>
              <a:off x="276715" y="1821105"/>
              <a:ext cx="4384500" cy="22047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46"/>
            <p:cNvSpPr txBox="1"/>
            <p:nvPr/>
          </p:nvSpPr>
          <p:spPr>
            <a:xfrm>
              <a:off x="615408" y="2272778"/>
              <a:ext cx="3898200" cy="42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Kommunikationslagstiftning</a:t>
              </a:r>
              <a:endParaRPr sz="16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7" name="Google Shape;287;p46"/>
            <p:cNvSpPr txBox="1"/>
            <p:nvPr/>
          </p:nvSpPr>
          <p:spPr>
            <a:xfrm>
              <a:off x="1104470" y="2665946"/>
              <a:ext cx="29199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transparens</a:t>
              </a:r>
              <a:endParaRPr sz="11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offentliga dokument</a:t>
              </a:r>
              <a:endParaRPr sz="11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källskydd m.m.</a:t>
              </a:r>
              <a:endParaRPr sz="1100"/>
            </a:p>
          </p:txBody>
        </p:sp>
      </p:grpSp>
      <p:grpSp>
        <p:nvGrpSpPr>
          <p:cNvPr id="288" name="Google Shape;288;p46"/>
          <p:cNvGrpSpPr/>
          <p:nvPr/>
        </p:nvGrpSpPr>
        <p:grpSpPr>
          <a:xfrm>
            <a:off x="6041777" y="2886566"/>
            <a:ext cx="2825920" cy="1428300"/>
            <a:chOff x="4942645" y="1996289"/>
            <a:chExt cx="3767893" cy="1904400"/>
          </a:xfrm>
        </p:grpSpPr>
        <p:sp>
          <p:nvSpPr>
            <p:cNvPr id="289" name="Google Shape;289;p46"/>
            <p:cNvSpPr/>
            <p:nvPr/>
          </p:nvSpPr>
          <p:spPr>
            <a:xfrm>
              <a:off x="4942645" y="1996289"/>
              <a:ext cx="3506700" cy="19044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46"/>
            <p:cNvSpPr txBox="1"/>
            <p:nvPr/>
          </p:nvSpPr>
          <p:spPr>
            <a:xfrm>
              <a:off x="4943475" y="2407444"/>
              <a:ext cx="3276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Upphovsrätt</a:t>
              </a:r>
              <a:endParaRPr sz="1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" name="Google Shape;291;p46"/>
            <p:cNvSpPr txBox="1"/>
            <p:nvPr/>
          </p:nvSpPr>
          <p:spPr>
            <a:xfrm>
              <a:off x="5537138" y="2834608"/>
              <a:ext cx="31734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rimlig ersättning för att använda</a:t>
              </a:r>
              <a:endParaRPr sz="1100"/>
            </a:p>
          </p:txBody>
        </p:sp>
      </p:grpSp>
      <p:grpSp>
        <p:nvGrpSpPr>
          <p:cNvPr id="292" name="Google Shape;292;p46"/>
          <p:cNvGrpSpPr/>
          <p:nvPr/>
        </p:nvGrpSpPr>
        <p:grpSpPr>
          <a:xfrm>
            <a:off x="4036688" y="1986525"/>
            <a:ext cx="2040290" cy="1170450"/>
            <a:chOff x="8720259" y="1386898"/>
            <a:chExt cx="2391058" cy="1560600"/>
          </a:xfrm>
        </p:grpSpPr>
        <p:sp>
          <p:nvSpPr>
            <p:cNvPr id="293" name="Google Shape;293;p46"/>
            <p:cNvSpPr/>
            <p:nvPr/>
          </p:nvSpPr>
          <p:spPr>
            <a:xfrm>
              <a:off x="8797320" y="1386898"/>
              <a:ext cx="2293800" cy="15606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46"/>
            <p:cNvSpPr txBox="1"/>
            <p:nvPr/>
          </p:nvSpPr>
          <p:spPr>
            <a:xfrm>
              <a:off x="8720259" y="1622369"/>
              <a:ext cx="2044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Mediestöd</a:t>
              </a:r>
              <a:endParaRPr sz="1100"/>
            </a:p>
          </p:txBody>
        </p:sp>
        <p:sp>
          <p:nvSpPr>
            <p:cNvPr id="295" name="Google Shape;295;p46"/>
            <p:cNvSpPr txBox="1"/>
            <p:nvPr/>
          </p:nvSpPr>
          <p:spPr>
            <a:xfrm>
              <a:off x="9152317" y="1998411"/>
              <a:ext cx="19590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+ </a:t>
              </a:r>
              <a:r>
                <a:rPr lang="en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moms</a:t>
              </a:r>
              <a:r>
                <a:rPr lang="en" sz="1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1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+ </a:t>
              </a:r>
              <a:r>
                <a:rPr lang="en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utdelningsstöd</a:t>
              </a:r>
              <a:endParaRPr sz="110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7"/>
          <p:cNvSpPr txBox="1">
            <a:spLocks noGrp="1"/>
          </p:cNvSpPr>
          <p:nvPr>
            <p:ph type="title"/>
          </p:nvPr>
        </p:nvSpPr>
        <p:spPr>
          <a:xfrm>
            <a:off x="1614438" y="784050"/>
            <a:ext cx="59151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0F49"/>
              </a:buClr>
              <a:buSzPts val="3800"/>
              <a:buFont typeface="Cambria"/>
              <a:buNone/>
            </a:pPr>
            <a:r>
              <a:rPr lang="en" sz="5000"/>
              <a:t>Fullmäktige fattar beslut</a:t>
            </a:r>
            <a:endParaRPr sz="5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8"/>
          <p:cNvSpPr txBox="1">
            <a:spLocks noGrp="1"/>
          </p:cNvSpPr>
          <p:nvPr>
            <p:ph type="ctrTitle"/>
          </p:nvPr>
        </p:nvSpPr>
        <p:spPr>
          <a:xfrm>
            <a:off x="718746" y="769178"/>
            <a:ext cx="61989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0A03"/>
              </a:buClr>
              <a:buSzPts val="2400"/>
              <a:buFont typeface="Cambria"/>
              <a:buNone/>
            </a:pPr>
            <a:r>
              <a:rPr lang="en" sz="3200">
                <a:highlight>
                  <a:schemeClr val="lt1"/>
                </a:highlight>
              </a:rPr>
              <a:t>Administration</a:t>
            </a:r>
            <a:endParaRPr sz="3200">
              <a:highlight>
                <a:schemeClr val="lt1"/>
              </a:highlight>
            </a:endParaRPr>
          </a:p>
        </p:txBody>
      </p:sp>
      <p:sp>
        <p:nvSpPr>
          <p:cNvPr id="306" name="Google Shape;306;p48"/>
          <p:cNvSpPr txBox="1">
            <a:spLocks noGrp="1"/>
          </p:cNvSpPr>
          <p:nvPr>
            <p:ph type="body" idx="1"/>
          </p:nvPr>
        </p:nvSpPr>
        <p:spPr>
          <a:xfrm>
            <a:off x="718751" y="1484725"/>
            <a:ext cx="7210500" cy="31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ct val="75000"/>
              <a:buNone/>
            </a:pPr>
            <a:r>
              <a:rPr lang="sv-SE" sz="2000" dirty="0"/>
              <a:t>Vad Journalistförbundet ska jobba med och för bestäms av förbundets högsta beslutsfattande organ, fullmäktige.</a:t>
            </a: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ct val="75000"/>
              <a:buNone/>
            </a:pPr>
            <a:endParaRPr lang="sv-SE" sz="2000" dirty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ct val="75000"/>
              <a:buNone/>
            </a:pPr>
            <a:r>
              <a:rPr lang="sv-SE" sz="2000" dirty="0"/>
              <a:t>Fullmäktige består av 76 ledamöter som valts av Journalistförbundets 18 medlemsföreningar.</a:t>
            </a: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ct val="75000"/>
              <a:buNone/>
            </a:pPr>
            <a:endParaRPr lang="sv-SE" sz="2000" dirty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ct val="75000"/>
              <a:buNone/>
            </a:pPr>
            <a:r>
              <a:rPr lang="sv-SE" sz="2000" dirty="0"/>
              <a:t>Fullmäktige väljer förbundets ordförande och styrelse.</a:t>
            </a: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ct val="75000"/>
              <a:buNone/>
            </a:pPr>
            <a:endParaRPr lang="sv-SE" sz="2000" dirty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ct val="75000"/>
              <a:buNone/>
            </a:pPr>
            <a:r>
              <a:rPr lang="sv-SE" sz="2000" dirty="0"/>
              <a:t>Hanne Aho är ordförande sedan 2015 (återvald 2019 och 2022). </a:t>
            </a:r>
          </a:p>
        </p:txBody>
      </p:sp>
      <p:sp>
        <p:nvSpPr>
          <p:cNvPr id="307" name="Google Shape;307;p48"/>
          <p:cNvSpPr txBox="1"/>
          <p:nvPr/>
        </p:nvSpPr>
        <p:spPr>
          <a:xfrm>
            <a:off x="3161045" y="4738407"/>
            <a:ext cx="2823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2"/>
              </a:solidFill>
              <a:highlight>
                <a:srgbClr val="FFFF00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9"/>
          <p:cNvSpPr txBox="1">
            <a:spLocks noGrp="1"/>
          </p:cNvSpPr>
          <p:nvPr>
            <p:ph type="title"/>
          </p:nvPr>
        </p:nvSpPr>
        <p:spPr>
          <a:xfrm>
            <a:off x="1614438" y="784050"/>
            <a:ext cx="59151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ambria"/>
              <a:buNone/>
            </a:pPr>
            <a:r>
              <a:rPr lang="en" dirty="0"/>
              <a:t>”Det </a:t>
            </a:r>
            <a:r>
              <a:rPr lang="en" dirty="0" err="1"/>
              <a:t>är</a:t>
            </a:r>
            <a:r>
              <a:rPr lang="en" dirty="0"/>
              <a:t> </a:t>
            </a:r>
            <a:r>
              <a:rPr lang="en" dirty="0" err="1"/>
              <a:t>fantastiskt</a:t>
            </a:r>
            <a:r>
              <a:rPr lang="en" dirty="0"/>
              <a:t> </a:t>
            </a:r>
            <a:r>
              <a:rPr lang="en" dirty="0" err="1"/>
              <a:t>att</a:t>
            </a:r>
            <a:r>
              <a:rPr lang="en" dirty="0"/>
              <a:t> </a:t>
            </a:r>
            <a:r>
              <a:rPr lang="en" dirty="0" err="1"/>
              <a:t>vara</a:t>
            </a:r>
            <a:r>
              <a:rPr lang="en" dirty="0"/>
              <a:t> </a:t>
            </a:r>
            <a:r>
              <a:rPr lang="en" dirty="0" err="1"/>
              <a:t>en</a:t>
            </a:r>
            <a:r>
              <a:rPr lang="en" dirty="0"/>
              <a:t> del av </a:t>
            </a:r>
            <a:r>
              <a:rPr lang="en" dirty="0" err="1"/>
              <a:t>en</a:t>
            </a:r>
            <a:r>
              <a:rPr lang="en" dirty="0"/>
              <a:t> </a:t>
            </a:r>
            <a:r>
              <a:rPr lang="en" dirty="0" err="1"/>
              <a:t>hundraårig</a:t>
            </a:r>
            <a:r>
              <a:rPr lang="en" dirty="0"/>
              <a:t> </a:t>
            </a:r>
            <a:r>
              <a:rPr lang="en" dirty="0" err="1"/>
              <a:t>historia</a:t>
            </a:r>
            <a:r>
              <a:rPr lang="en" dirty="0"/>
              <a:t>.”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4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Cambria"/>
              <a:buNone/>
            </a:pPr>
            <a:r>
              <a:rPr lang="en" dirty="0" err="1">
                <a:solidFill>
                  <a:schemeClr val="dk2"/>
                </a:solidFill>
              </a:rPr>
              <a:t>Fackförbundet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för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proffs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i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medie</a:t>
            </a:r>
            <a:r>
              <a:rPr lang="en" dirty="0">
                <a:solidFill>
                  <a:schemeClr val="dk2"/>
                </a:solidFill>
              </a:rPr>
              <a:t>- </a:t>
            </a:r>
            <a:r>
              <a:rPr lang="en" dirty="0" err="1">
                <a:solidFill>
                  <a:schemeClr val="dk2"/>
                </a:solidFill>
              </a:rPr>
              <a:t>och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förlagsbranschen</a:t>
            </a: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0"/>
          <p:cNvSpPr txBox="1">
            <a:spLocks noGrp="1"/>
          </p:cNvSpPr>
          <p:nvPr>
            <p:ph type="title"/>
          </p:nvPr>
        </p:nvSpPr>
        <p:spPr>
          <a:xfrm>
            <a:off x="1614438" y="784050"/>
            <a:ext cx="59151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ambria"/>
              <a:buNone/>
            </a:pPr>
            <a:r>
              <a:rPr lang="en"/>
              <a:t>Tack!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>
            <a:spLocks noGrp="1"/>
          </p:cNvSpPr>
          <p:nvPr>
            <p:ph type="ctrTitle"/>
          </p:nvPr>
        </p:nvSpPr>
        <p:spPr>
          <a:xfrm>
            <a:off x="718746" y="769178"/>
            <a:ext cx="61989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0A03"/>
              </a:buClr>
              <a:buSzPts val="2400"/>
              <a:buFont typeface="Cambria"/>
              <a:buNone/>
            </a:pPr>
            <a:r>
              <a:rPr lang="en" sz="3200" dirty="0">
                <a:highlight>
                  <a:schemeClr val="lt1"/>
                </a:highlight>
              </a:rPr>
              <a:t>Vi </a:t>
            </a:r>
            <a:r>
              <a:rPr lang="en" sz="3200" dirty="0" err="1">
                <a:highlight>
                  <a:schemeClr val="lt1"/>
                </a:highlight>
              </a:rPr>
              <a:t>jobbar</a:t>
            </a:r>
            <a:r>
              <a:rPr lang="en" sz="3200" dirty="0">
                <a:highlight>
                  <a:schemeClr val="lt1"/>
                </a:highlight>
              </a:rPr>
              <a:t> med text, </a:t>
            </a:r>
            <a:r>
              <a:rPr lang="en" sz="3200" dirty="0" err="1">
                <a:highlight>
                  <a:schemeClr val="lt1"/>
                </a:highlight>
              </a:rPr>
              <a:t>ljud</a:t>
            </a:r>
            <a:r>
              <a:rPr lang="en" sz="3200" dirty="0">
                <a:highlight>
                  <a:schemeClr val="lt1"/>
                </a:highlight>
              </a:rPr>
              <a:t> </a:t>
            </a:r>
            <a:r>
              <a:rPr lang="en" sz="3200" dirty="0" err="1">
                <a:highlight>
                  <a:schemeClr val="lt1"/>
                </a:highlight>
              </a:rPr>
              <a:t>och</a:t>
            </a:r>
            <a:r>
              <a:rPr lang="en" sz="3200" dirty="0">
                <a:highlight>
                  <a:schemeClr val="lt1"/>
                </a:highlight>
              </a:rPr>
              <a:t> </a:t>
            </a:r>
            <a:r>
              <a:rPr lang="en" sz="3200" dirty="0" err="1">
                <a:highlight>
                  <a:schemeClr val="lt1"/>
                </a:highlight>
              </a:rPr>
              <a:t>bild</a:t>
            </a:r>
            <a:endParaRPr sz="3200" dirty="0">
              <a:highlight>
                <a:schemeClr val="lt1"/>
              </a:highlight>
            </a:endParaRPr>
          </a:p>
        </p:txBody>
      </p:sp>
      <p:sp>
        <p:nvSpPr>
          <p:cNvPr id="186" name="Google Shape;186;p35"/>
          <p:cNvSpPr txBox="1">
            <a:spLocks noGrp="1"/>
          </p:cNvSpPr>
          <p:nvPr>
            <p:ph type="body" idx="1"/>
          </p:nvPr>
        </p:nvSpPr>
        <p:spPr>
          <a:xfrm>
            <a:off x="718747" y="1384884"/>
            <a:ext cx="5014144" cy="3365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endParaRPr sz="2000" dirty="0"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r>
              <a:rPr lang="sv-SE" sz="1900" dirty="0"/>
              <a:t>Journalistförbundet, grundat 1921, är ett självständigt fackförbund som bevakar medlemmarnas intressen och förmåner. </a:t>
            </a:r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endParaRPr lang="sv-SE" sz="1900" dirty="0"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r>
              <a:rPr lang="sv-SE" sz="1900" dirty="0"/>
              <a:t>Våra medlemmar jobbar som anställda, företagare och frilansar, med tidningar, teve, radio och film samt inom förlagsbranschen och kommunikationsbranschen. </a:t>
            </a:r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endParaRPr lang="sv-SE" sz="1900" dirty="0"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r>
              <a:rPr lang="sv-SE" sz="1900" dirty="0"/>
              <a:t>Journalistförbundet har cirka 14 000 medlemmar.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241696C-03D1-274A-B818-458F52308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448" y="1481042"/>
            <a:ext cx="2681669" cy="32698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4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Cambria"/>
              <a:buNone/>
            </a:pPr>
            <a:r>
              <a:rPr lang="en">
                <a:solidFill>
                  <a:schemeClr val="dk2"/>
                </a:solidFill>
              </a:rPr>
              <a:t>Journalistförbundet värnar om den mediala mångfalden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>
            <a:spLocks noGrp="1"/>
          </p:cNvSpPr>
          <p:nvPr>
            <p:ph type="ctrTitle"/>
          </p:nvPr>
        </p:nvSpPr>
        <p:spPr>
          <a:xfrm>
            <a:off x="718746" y="615124"/>
            <a:ext cx="61989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0A03"/>
              </a:buClr>
              <a:buSzPts val="2400"/>
              <a:buFont typeface="Cambria"/>
              <a:buNone/>
            </a:pPr>
            <a:r>
              <a:rPr lang="en"/>
              <a:t>Journalistförbundet erbjuder</a:t>
            </a:r>
            <a:r>
              <a:rPr lang="en" sz="2400"/>
              <a:t>:</a:t>
            </a:r>
            <a:endParaRPr>
              <a:highlight>
                <a:srgbClr val="FFFF00"/>
              </a:highlight>
            </a:endParaRPr>
          </a:p>
        </p:txBody>
      </p:sp>
      <p:grpSp>
        <p:nvGrpSpPr>
          <p:cNvPr id="197" name="Google Shape;197;p37"/>
          <p:cNvGrpSpPr/>
          <p:nvPr/>
        </p:nvGrpSpPr>
        <p:grpSpPr>
          <a:xfrm>
            <a:off x="5756640" y="782170"/>
            <a:ext cx="2996100" cy="1885500"/>
            <a:chOff x="7849770" y="3303931"/>
            <a:chExt cx="3994800" cy="2514000"/>
          </a:xfrm>
        </p:grpSpPr>
        <p:sp>
          <p:nvSpPr>
            <p:cNvPr id="198" name="Google Shape;198;p37"/>
            <p:cNvSpPr/>
            <p:nvPr/>
          </p:nvSpPr>
          <p:spPr>
            <a:xfrm>
              <a:off x="7849770" y="3303931"/>
              <a:ext cx="3994800" cy="25140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37"/>
            <p:cNvSpPr txBox="1"/>
            <p:nvPr/>
          </p:nvSpPr>
          <p:spPr>
            <a:xfrm>
              <a:off x="8234986" y="4074791"/>
              <a:ext cx="3224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Juridisk rådgivning</a:t>
              </a:r>
              <a:endParaRPr sz="18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37"/>
            <p:cNvSpPr txBox="1"/>
            <p:nvPr/>
          </p:nvSpPr>
          <p:spPr>
            <a:xfrm>
              <a:off x="8306549" y="4460765"/>
              <a:ext cx="2950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0" i="0" u="none" strike="noStrike" cap="non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</a:t>
              </a:r>
              <a:r>
                <a:rPr lang="en" sz="15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Juristjour alla vardagar</a:t>
              </a:r>
              <a:endParaRPr sz="15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01" name="Google Shape;201;p37"/>
          <p:cNvSpPr/>
          <p:nvPr/>
        </p:nvSpPr>
        <p:spPr>
          <a:xfrm>
            <a:off x="2241093" y="3238007"/>
            <a:ext cx="3565800" cy="1351500"/>
          </a:xfrm>
          <a:prstGeom prst="ellipse">
            <a:avLst/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7"/>
          <p:cNvSpPr txBox="1"/>
          <p:nvPr/>
        </p:nvSpPr>
        <p:spPr>
          <a:xfrm>
            <a:off x="2733137" y="3528259"/>
            <a:ext cx="3113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Stöd på arbetsplatsen</a:t>
            </a:r>
            <a:endParaRPr sz="18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3" name="Google Shape;203;p37"/>
          <p:cNvSpPr txBox="1"/>
          <p:nvPr/>
        </p:nvSpPr>
        <p:spPr>
          <a:xfrm>
            <a:off x="2871574" y="3810992"/>
            <a:ext cx="2836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- nätverk med förtroende-</a:t>
            </a:r>
            <a:endParaRPr sz="1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personer.</a:t>
            </a:r>
            <a:endParaRPr sz="1100"/>
          </a:p>
          <a:p>
            <a:pPr marL="2159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endParaRPr sz="1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04" name="Google Shape;204;p37"/>
          <p:cNvGrpSpPr/>
          <p:nvPr/>
        </p:nvGrpSpPr>
        <p:grpSpPr>
          <a:xfrm>
            <a:off x="255618" y="3140525"/>
            <a:ext cx="1720350" cy="1351575"/>
            <a:chOff x="472854" y="4187366"/>
            <a:chExt cx="2293800" cy="1802100"/>
          </a:xfrm>
        </p:grpSpPr>
        <p:sp>
          <p:nvSpPr>
            <p:cNvPr id="205" name="Google Shape;205;p37"/>
            <p:cNvSpPr/>
            <p:nvPr/>
          </p:nvSpPr>
          <p:spPr>
            <a:xfrm>
              <a:off x="472854" y="4187366"/>
              <a:ext cx="2293800" cy="18021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37"/>
            <p:cNvSpPr txBox="1"/>
            <p:nvPr/>
          </p:nvSpPr>
          <p:spPr>
            <a:xfrm>
              <a:off x="631718" y="4857577"/>
              <a:ext cx="1976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A-kassa</a:t>
              </a:r>
              <a:endParaRPr sz="1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07" name="Google Shape;207;p37"/>
          <p:cNvGrpSpPr/>
          <p:nvPr/>
        </p:nvGrpSpPr>
        <p:grpSpPr>
          <a:xfrm>
            <a:off x="679649" y="1447544"/>
            <a:ext cx="3288375" cy="1653525"/>
            <a:chOff x="276715" y="1821105"/>
            <a:chExt cx="4384500" cy="2204700"/>
          </a:xfrm>
        </p:grpSpPr>
        <p:sp>
          <p:nvSpPr>
            <p:cNvPr id="208" name="Google Shape;208;p37"/>
            <p:cNvSpPr/>
            <p:nvPr/>
          </p:nvSpPr>
          <p:spPr>
            <a:xfrm>
              <a:off x="276715" y="1821105"/>
              <a:ext cx="4384500" cy="22047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7"/>
            <p:cNvSpPr txBox="1"/>
            <p:nvPr/>
          </p:nvSpPr>
          <p:spPr>
            <a:xfrm>
              <a:off x="519858" y="2204245"/>
              <a:ext cx="3898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Kollektivavtal</a:t>
              </a:r>
              <a:endParaRPr sz="1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37"/>
            <p:cNvSpPr txBox="1"/>
            <p:nvPr/>
          </p:nvSpPr>
          <p:spPr>
            <a:xfrm>
              <a:off x="1104470" y="2665946"/>
              <a:ext cx="29199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Förbundet förhandlar om  arbetsvillkoren.</a:t>
              </a:r>
              <a:endParaRPr sz="1100"/>
            </a:p>
          </p:txBody>
        </p:sp>
      </p:grpSp>
      <p:grpSp>
        <p:nvGrpSpPr>
          <p:cNvPr id="211" name="Google Shape;211;p37"/>
          <p:cNvGrpSpPr/>
          <p:nvPr/>
        </p:nvGrpSpPr>
        <p:grpSpPr>
          <a:xfrm>
            <a:off x="6041777" y="2886566"/>
            <a:ext cx="2825920" cy="1428300"/>
            <a:chOff x="4942645" y="1996289"/>
            <a:chExt cx="3767893" cy="1904400"/>
          </a:xfrm>
        </p:grpSpPr>
        <p:sp>
          <p:nvSpPr>
            <p:cNvPr id="212" name="Google Shape;212;p37"/>
            <p:cNvSpPr/>
            <p:nvPr/>
          </p:nvSpPr>
          <p:spPr>
            <a:xfrm>
              <a:off x="4942645" y="1996289"/>
              <a:ext cx="3506700" cy="19044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7"/>
            <p:cNvSpPr txBox="1"/>
            <p:nvPr/>
          </p:nvSpPr>
          <p:spPr>
            <a:xfrm>
              <a:off x="5188142" y="2762761"/>
              <a:ext cx="3276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Utbildningar</a:t>
              </a:r>
              <a:endParaRPr sz="1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37"/>
            <p:cNvSpPr txBox="1"/>
            <p:nvPr/>
          </p:nvSpPr>
          <p:spPr>
            <a:xfrm>
              <a:off x="5537138" y="2834608"/>
              <a:ext cx="31734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</p:grpSp>
      <p:grpSp>
        <p:nvGrpSpPr>
          <p:cNvPr id="215" name="Google Shape;215;p37"/>
          <p:cNvGrpSpPr/>
          <p:nvPr/>
        </p:nvGrpSpPr>
        <p:grpSpPr>
          <a:xfrm>
            <a:off x="4173461" y="1949956"/>
            <a:ext cx="1720350" cy="1170450"/>
            <a:chOff x="8573190" y="1338131"/>
            <a:chExt cx="2293800" cy="1560600"/>
          </a:xfrm>
        </p:grpSpPr>
        <p:sp>
          <p:nvSpPr>
            <p:cNvPr id="216" name="Google Shape;216;p37"/>
            <p:cNvSpPr/>
            <p:nvPr/>
          </p:nvSpPr>
          <p:spPr>
            <a:xfrm>
              <a:off x="8573190" y="1338131"/>
              <a:ext cx="2293800" cy="15606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37"/>
            <p:cNvSpPr txBox="1"/>
            <p:nvPr/>
          </p:nvSpPr>
          <p:spPr>
            <a:xfrm>
              <a:off x="8697992" y="1887586"/>
              <a:ext cx="2044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Presskortet</a:t>
              </a:r>
              <a:endParaRPr sz="1100"/>
            </a:p>
          </p:txBody>
        </p:sp>
        <p:sp>
          <p:nvSpPr>
            <p:cNvPr id="218" name="Google Shape;218;p37"/>
            <p:cNvSpPr txBox="1"/>
            <p:nvPr/>
          </p:nvSpPr>
          <p:spPr>
            <a:xfrm>
              <a:off x="8907984" y="2167178"/>
              <a:ext cx="19590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8"/>
          <p:cNvSpPr txBox="1">
            <a:spLocks noGrp="1"/>
          </p:cNvSpPr>
          <p:nvPr>
            <p:ph type="ctrTitle"/>
          </p:nvPr>
        </p:nvSpPr>
        <p:spPr>
          <a:xfrm>
            <a:off x="718746" y="769178"/>
            <a:ext cx="61989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0A03"/>
              </a:buClr>
              <a:buSzPts val="2400"/>
              <a:buFont typeface="Cambria"/>
              <a:buNone/>
            </a:pPr>
            <a:r>
              <a:rPr lang="en" sz="3200">
                <a:highlight>
                  <a:schemeClr val="lt1"/>
                </a:highlight>
              </a:rPr>
              <a:t>Dessutom:</a:t>
            </a:r>
            <a:endParaRPr sz="3200">
              <a:highlight>
                <a:schemeClr val="lt1"/>
              </a:highlight>
            </a:endParaRPr>
          </a:p>
        </p:txBody>
      </p:sp>
      <p:sp>
        <p:nvSpPr>
          <p:cNvPr id="224" name="Google Shape;224;p38"/>
          <p:cNvSpPr txBox="1">
            <a:spLocks noGrp="1"/>
          </p:cNvSpPr>
          <p:nvPr>
            <p:ph type="body" idx="1"/>
          </p:nvPr>
        </p:nvSpPr>
        <p:spPr>
          <a:xfrm>
            <a:off x="718746" y="1412581"/>
            <a:ext cx="3749887" cy="332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r>
              <a:rPr lang="sv-SE" sz="1800" dirty="0"/>
              <a:t>Medlemsförsäkring 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r>
              <a:rPr lang="sv-SE" sz="1800" dirty="0"/>
              <a:t>Tidningen Journalisten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r>
              <a:rPr lang="sv-SE" sz="1800" dirty="0"/>
              <a:t>Rabatter och förmåner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r>
              <a:rPr lang="sv-SE" sz="1800" dirty="0"/>
              <a:t>Semesterlägenheter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r>
              <a:rPr lang="sv-SE" sz="1800" dirty="0"/>
              <a:t>Möjlighet att söka stipendium från </a:t>
            </a:r>
            <a:r>
              <a:rPr lang="sv-SE" sz="1800" dirty="0" err="1"/>
              <a:t>Jokes</a:t>
            </a:r>
            <a:endParaRPr lang="sv-SE" sz="1800" dirty="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r>
              <a:rPr lang="sv-SE" sz="1800" dirty="0"/>
              <a:t>Möjlighet att bli medlem i andelslaget Medielaget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endParaRPr sz="20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endParaRPr sz="2000" dirty="0"/>
          </a:p>
        </p:txBody>
      </p:sp>
      <p:sp>
        <p:nvSpPr>
          <p:cNvPr id="225" name="Google Shape;225;p38"/>
          <p:cNvSpPr txBox="1"/>
          <p:nvPr/>
        </p:nvSpPr>
        <p:spPr>
          <a:xfrm>
            <a:off x="3161045" y="4738407"/>
            <a:ext cx="2823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2"/>
              </a:solidFill>
              <a:highlight>
                <a:srgbClr val="FFFF00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9C2B994-B39F-734B-B0E5-18B2E0E04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143" y="769178"/>
            <a:ext cx="3118821" cy="38660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 txBox="1">
            <a:spLocks noGrp="1"/>
          </p:cNvSpPr>
          <p:nvPr>
            <p:ph type="title"/>
          </p:nvPr>
        </p:nvSpPr>
        <p:spPr>
          <a:xfrm>
            <a:off x="1614438" y="784050"/>
            <a:ext cx="59151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E0DA"/>
              </a:buClr>
              <a:buSzPts val="3800"/>
              <a:buFont typeface="Cambria"/>
              <a:buNone/>
            </a:pPr>
            <a:r>
              <a:rPr lang="en"/>
              <a:t>”Journalistförbundet försvarar journalistiken, dess etiska regler och yttrandefriheten.”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"/>
          <p:cNvSpPr txBox="1">
            <a:spLocks noGrp="1"/>
          </p:cNvSpPr>
          <p:nvPr>
            <p:ph type="ctrTitle"/>
          </p:nvPr>
        </p:nvSpPr>
        <p:spPr>
          <a:xfrm>
            <a:off x="668869" y="642990"/>
            <a:ext cx="6198900" cy="440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Vem kan bli medlem?</a:t>
            </a:r>
            <a:endParaRPr/>
          </a:p>
        </p:txBody>
      </p:sp>
      <p:sp>
        <p:nvSpPr>
          <p:cNvPr id="236" name="Google Shape;236;p40"/>
          <p:cNvSpPr txBox="1">
            <a:spLocks noGrp="1"/>
          </p:cNvSpPr>
          <p:nvPr>
            <p:ph type="body" idx="1"/>
          </p:nvPr>
        </p:nvSpPr>
        <p:spPr>
          <a:xfrm>
            <a:off x="668875" y="1408475"/>
            <a:ext cx="4324544" cy="3569042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1600" dirty="0">
                <a:solidFill>
                  <a:schemeClr val="dk1"/>
                </a:solidFill>
              </a:rPr>
              <a:t>Du får största delen av dina inkomster från journalistiskt jobb, jobb i mediebranschen, förlagsbranschen eller kommunikationsbranschen</a:t>
            </a:r>
          </a:p>
          <a:p>
            <a:pPr marL="0" lvl="0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sv-SE" sz="1600" dirty="0">
                <a:solidFill>
                  <a:schemeClr val="dk1"/>
                </a:solidFill>
              </a:rPr>
              <a:t>Du är frilans och får största delen av dina arbetsinkomster från journalistiskt jobb, jobb i mediebranschen, förlagsbranschen eller kommunikationsbranschen</a:t>
            </a:r>
          </a:p>
          <a:p>
            <a:pPr marL="0" lvl="0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sv-SE" sz="1600" dirty="0">
                <a:solidFill>
                  <a:schemeClr val="dk1"/>
                </a:solidFill>
              </a:rPr>
              <a:t>Du jobbar som lärare eller forskare i branschen.</a:t>
            </a:r>
          </a:p>
          <a:p>
            <a:pPr marL="0" lvl="0" indent="0" algn="l" rtl="0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sv-SE" sz="1600" dirty="0">
                <a:solidFill>
                  <a:schemeClr val="dk1"/>
                </a:solidFill>
              </a:rPr>
              <a:t>Du studerar till ett yrke inom mediebranschen.</a:t>
            </a:r>
            <a:endParaRPr lang="sv-SE" sz="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F7BE97D-C3DB-8143-A24A-38B459C30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062" y="863190"/>
            <a:ext cx="3421827" cy="40154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4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Cambria"/>
              <a:buNone/>
            </a:pPr>
            <a:r>
              <a:rPr lang="sv-SE" dirty="0">
                <a:solidFill>
                  <a:schemeClr val="dk2"/>
                </a:solidFill>
              </a:rPr>
              <a:t>Vad kostar det? </a:t>
            </a:r>
            <a:br>
              <a:rPr lang="sv-SE" dirty="0">
                <a:solidFill>
                  <a:schemeClr val="dk2"/>
                </a:solidFill>
              </a:rPr>
            </a:br>
            <a:br>
              <a:rPr lang="sv-SE" dirty="0">
                <a:solidFill>
                  <a:schemeClr val="dk2"/>
                </a:solidFill>
              </a:rPr>
            </a:br>
            <a:r>
              <a:rPr lang="sv-SE" sz="2800" dirty="0">
                <a:solidFill>
                  <a:schemeClr val="dk2"/>
                </a:solidFill>
              </a:rPr>
              <a:t>Studenter 4 e/mån</a:t>
            </a:r>
            <a:br>
              <a:rPr lang="sv-SE" sz="2800" dirty="0">
                <a:solidFill>
                  <a:schemeClr val="dk2"/>
                </a:solidFill>
              </a:rPr>
            </a:br>
            <a:r>
              <a:rPr lang="sv-SE" sz="2800" dirty="0">
                <a:solidFill>
                  <a:schemeClr val="dk2"/>
                </a:solidFill>
              </a:rPr>
              <a:t>Frilansar 20 e/mån</a:t>
            </a:r>
            <a:br>
              <a:rPr lang="sv-SE" sz="2800" dirty="0">
                <a:solidFill>
                  <a:schemeClr val="dk2"/>
                </a:solidFill>
              </a:rPr>
            </a:br>
            <a:r>
              <a:rPr lang="sv-SE" sz="2800" dirty="0">
                <a:solidFill>
                  <a:schemeClr val="dk2"/>
                </a:solidFill>
              </a:rPr>
              <a:t>Anställda 1,4% av lönen</a:t>
            </a:r>
            <a:br>
              <a:rPr lang="sv-SE" sz="2800" dirty="0">
                <a:solidFill>
                  <a:schemeClr val="dk2"/>
                </a:solidFill>
              </a:rPr>
            </a:br>
            <a:br>
              <a:rPr lang="sv-SE" sz="2800" dirty="0">
                <a:solidFill>
                  <a:schemeClr val="dk2"/>
                </a:solidFill>
              </a:rPr>
            </a:br>
            <a:r>
              <a:rPr lang="sv-SE" sz="1400" b="0" dirty="0">
                <a:solidFill>
                  <a:schemeClr val="dk2"/>
                </a:solidFill>
              </a:rPr>
              <a:t>(2024)</a:t>
            </a:r>
          </a:p>
        </p:txBody>
      </p:sp>
    </p:spTree>
    <p:extLst>
      <p:ext uri="{BB962C8B-B14F-4D97-AF65-F5344CB8AC3E}">
        <p14:creationId xmlns:p14="http://schemas.microsoft.com/office/powerpoint/2010/main" val="413618511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Journalistiliitto">
      <a:dk1>
        <a:srgbClr val="000000"/>
      </a:dk1>
      <a:lt1>
        <a:srgbClr val="FFFFFF"/>
      </a:lt1>
      <a:dk2>
        <a:srgbClr val="1E0F49"/>
      </a:dk2>
      <a:lt2>
        <a:srgbClr val="FCE0DA"/>
      </a:lt2>
      <a:accent1>
        <a:srgbClr val="241EFF"/>
      </a:accent1>
      <a:accent2>
        <a:srgbClr val="FF5651"/>
      </a:accent2>
      <a:accent3>
        <a:srgbClr val="B6533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231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515</Words>
  <Application>Microsoft Macintosh PowerPoint</Application>
  <PresentationFormat>Bildspel på skärmen (16:9)</PresentationFormat>
  <Paragraphs>107</Paragraphs>
  <Slides>20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</vt:lpstr>
      <vt:lpstr>Simple Light</vt:lpstr>
      <vt:lpstr>Theme1</vt:lpstr>
      <vt:lpstr>Finlands Journalistförbund </vt:lpstr>
      <vt:lpstr>Fackförbundet för proffs i medie- och förlagsbranschen</vt:lpstr>
      <vt:lpstr>Vi jobbar med text, ljud och bild</vt:lpstr>
      <vt:lpstr>Journalistförbundet värnar om den mediala mångfalden</vt:lpstr>
      <vt:lpstr>Journalistförbundet erbjuder:</vt:lpstr>
      <vt:lpstr>Dessutom:</vt:lpstr>
      <vt:lpstr>”Journalistförbundet försvarar journalistiken, dess etiska regler och yttrandefriheten.”</vt:lpstr>
      <vt:lpstr>Vem kan bli medlem?</vt:lpstr>
      <vt:lpstr>Vad kostar det?   Studenter 4 e/mån Frilansar 20 e/mån Anställda 1,4% av lönen  (2024)</vt:lpstr>
      <vt:lpstr>Medlemsföreningar</vt:lpstr>
      <vt:lpstr>Du ingår i en medlemsförening</vt:lpstr>
      <vt:lpstr>Medlemsföreningarna:</vt:lpstr>
      <vt:lpstr>Medlemsföreningarna ordnar evenemang och utbildningar lokalt och nationellt.</vt:lpstr>
      <vt:lpstr>Journalistförbundets kansli</vt:lpstr>
      <vt:lpstr>Förbundets personal:</vt:lpstr>
      <vt:lpstr>Påverkansarbete</vt:lpstr>
      <vt:lpstr>Fullmäktige fattar beslut</vt:lpstr>
      <vt:lpstr>Administration</vt:lpstr>
      <vt:lpstr>”Det är fantastiskt att vara en del av en hundraårig historia.”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Finlands Journalistförbund </dc:title>
  <cp:lastModifiedBy>Lina Laurent</cp:lastModifiedBy>
  <cp:revision>6</cp:revision>
  <dcterms:modified xsi:type="dcterms:W3CDTF">2024-11-04T12:37:34Z</dcterms:modified>
</cp:coreProperties>
</file>